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61" r:id="rId4"/>
    <p:sldId id="262" r:id="rId5"/>
    <p:sldId id="263" r:id="rId6"/>
    <p:sldId id="264" r:id="rId7"/>
    <p:sldId id="265" r:id="rId8"/>
    <p:sldId id="266" r:id="rId9"/>
    <p:sldId id="267" r:id="rId10"/>
    <p:sldId id="268" r:id="rId11"/>
    <p:sldId id="269" r:id="rId12"/>
    <p:sldId id="258" r:id="rId13"/>
    <p:sldId id="270" r:id="rId14"/>
    <p:sldId id="259" r:id="rId15"/>
    <p:sldId id="26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236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2E0EFC9-BDF4-FB40-B6B8-CFC73AE5D48F}"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5A16BA31-5987-D84A-9371-7A58F270A822}" type="datetimeFigureOut">
              <a:rPr lang="en-US" smtClean="0"/>
              <a:t>3/16/18</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5A16BA31-5987-D84A-9371-7A58F270A822}" type="datetimeFigureOut">
              <a:rPr lang="en-US" smtClean="0"/>
              <a:t>3/16/18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E0EFC9-BDF4-FB40-B6B8-CFC73AE5D4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16BA31-5987-D84A-9371-7A58F270A822}" type="datetimeFigureOut">
              <a:rPr lang="en-US" smtClean="0"/>
              <a:t>3/16/18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0EFC9-BDF4-FB40-B6B8-CFC73AE5D48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5A16BA31-5987-D84A-9371-7A58F270A822}" type="datetimeFigureOut">
              <a:rPr lang="en-US" smtClean="0"/>
              <a:t>3/16/18</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2E0EFC9-BDF4-FB40-B6B8-CFC73AE5D48F}"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5A16BA31-5987-D84A-9371-7A58F270A822}" type="datetimeFigureOut">
              <a:rPr lang="en-US" smtClean="0"/>
              <a:t>3/16/18</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2E0EFC9-BDF4-FB40-B6B8-CFC73AE5D48F}"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5A16BA31-5987-D84A-9371-7A58F270A822}" type="datetimeFigureOut">
              <a:rPr lang="en-US" smtClean="0"/>
              <a:t>3/16/18</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2E0EFC9-BDF4-FB40-B6B8-CFC73AE5D48F}"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A16BA31-5987-D84A-9371-7A58F270A822}" type="datetimeFigureOut">
              <a:rPr lang="en-US" smtClean="0"/>
              <a:t>3/16/18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0EFC9-BDF4-FB40-B6B8-CFC73AE5D48F}"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A16BA31-5987-D84A-9371-7A58F270A822}" type="datetimeFigureOut">
              <a:rPr lang="en-US" smtClean="0"/>
              <a:t>3/16/18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0EFC9-BDF4-FB40-B6B8-CFC73AE5D48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A16BA31-5987-D84A-9371-7A58F270A822}" type="datetimeFigureOut">
              <a:rPr lang="en-US" smtClean="0"/>
              <a:t>3/16/18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0EFC9-BDF4-FB40-B6B8-CFC73AE5D48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16BA31-5987-D84A-9371-7A58F270A822}" type="datetimeFigureOut">
              <a:rPr lang="en-US" smtClean="0"/>
              <a:t>3/16/18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0EFC9-BDF4-FB40-B6B8-CFC73AE5D48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A16BA31-5987-D84A-9371-7A58F270A822}" type="datetimeFigureOut">
              <a:rPr lang="en-US" smtClean="0"/>
              <a:t>3/16/18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0EFC9-BDF4-FB40-B6B8-CFC73AE5D48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5A16BA31-5987-D84A-9371-7A58F270A822}" type="datetimeFigureOut">
              <a:rPr lang="en-US" smtClean="0"/>
              <a:t>3/16/18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E0EFC9-BDF4-FB40-B6B8-CFC73AE5D48F}"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A16BA31-5987-D84A-9371-7A58F270A822}" type="datetimeFigureOut">
              <a:rPr lang="en-US" smtClean="0"/>
              <a:t>3/16/18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0EFC9-BDF4-FB40-B6B8-CFC73AE5D48F}"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A16BA31-5987-D84A-9371-7A58F270A822}" type="datetimeFigureOut">
              <a:rPr lang="en-US" smtClean="0"/>
              <a:t>3/16/18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0EFC9-BDF4-FB40-B6B8-CFC73AE5D48F}"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5A16BA31-5987-D84A-9371-7A58F270A822}" type="datetimeFigureOut">
              <a:rPr lang="en-US" smtClean="0"/>
              <a:t>3/16/18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0EFC9-BDF4-FB40-B6B8-CFC73AE5D48F}"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A16BA31-5987-D84A-9371-7A58F270A822}" type="datetimeFigureOut">
              <a:rPr lang="en-US" smtClean="0"/>
              <a:t>3/16/18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E0EFC9-BDF4-FB40-B6B8-CFC73AE5D48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5A16BA31-5987-D84A-9371-7A58F270A822}" type="datetimeFigureOut">
              <a:rPr lang="en-US" smtClean="0"/>
              <a:t>3/16/18</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2E0EFC9-BDF4-FB40-B6B8-CFC73AE5D48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7abctW6Lj4w" TargetMode="External"/><Relationship Id="rId3" Type="http://schemas.openxmlformats.org/officeDocument/2006/relationships/hyperlink" Target="https://www.youtube.com/watch?v=-Rl6C6Bh5i4"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7abctW6Lj4w" TargetMode="External"/><Relationship Id="rId4" Type="http://schemas.openxmlformats.org/officeDocument/2006/relationships/hyperlink" Target="https://www.youtube.com/watch?v=-Rl6C6Bh5i4" TargetMode="External"/><Relationship Id="rId1" Type="http://schemas.openxmlformats.org/officeDocument/2006/relationships/slideLayout" Target="../slideLayouts/slideLayout2.xml"/><Relationship Id="rId2" Type="http://schemas.openxmlformats.org/officeDocument/2006/relationships/hyperlink" Target="https://www.biographyonline.net/sport/tegla-loroupe.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zquotes.com/author/27869-Tegla_Loroup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90287"/>
            <a:ext cx="6762749" cy="1578427"/>
          </a:xfrm>
        </p:spPr>
        <p:txBody>
          <a:bodyPr/>
          <a:lstStyle/>
          <a:p>
            <a:pPr algn="ctr"/>
            <a:r>
              <a:rPr lang="en-US" dirty="0" smtClean="0"/>
              <a:t/>
            </a:r>
            <a:br>
              <a:rPr lang="en-US" dirty="0" smtClean="0"/>
            </a:br>
            <a:r>
              <a:rPr lang="en-US" dirty="0"/>
              <a:t/>
            </a:r>
            <a:br>
              <a:rPr lang="en-US" dirty="0"/>
            </a:br>
            <a:r>
              <a:rPr lang="en-US" sz="4800" dirty="0" err="1" smtClean="0"/>
              <a:t>Tegla</a:t>
            </a:r>
            <a:r>
              <a:rPr lang="en-US" sz="4800" dirty="0" smtClean="0"/>
              <a:t> </a:t>
            </a:r>
            <a:r>
              <a:rPr lang="en-US" sz="4800" dirty="0" err="1" smtClean="0"/>
              <a:t>Loroupe</a:t>
            </a:r>
            <a:r>
              <a:rPr lang="en-US" dirty="0" smtClean="0"/>
              <a:t/>
            </a:r>
            <a:br>
              <a:rPr lang="en-US" dirty="0" smtClean="0"/>
            </a:br>
            <a:r>
              <a:rPr lang="en-US" dirty="0" smtClean="0"/>
              <a:t>1973-</a:t>
            </a:r>
            <a:endParaRPr lang="en-US" dirty="0"/>
          </a:p>
        </p:txBody>
      </p:sp>
      <p:sp>
        <p:nvSpPr>
          <p:cNvPr id="3" name="Subtitle 2"/>
          <p:cNvSpPr>
            <a:spLocks noGrp="1"/>
          </p:cNvSpPr>
          <p:nvPr>
            <p:ph type="subTitle" idx="1"/>
          </p:nvPr>
        </p:nvSpPr>
        <p:spPr>
          <a:xfrm>
            <a:off x="1600201" y="4880428"/>
            <a:ext cx="6762749" cy="839053"/>
          </a:xfrm>
        </p:spPr>
        <p:txBody>
          <a:bodyPr>
            <a:normAutofit/>
          </a:bodyPr>
          <a:lstStyle/>
          <a:p>
            <a:pPr algn="ctr"/>
            <a:r>
              <a:rPr lang="en-US" sz="3200" dirty="0" smtClean="0"/>
              <a:t>                               </a:t>
            </a:r>
            <a:r>
              <a:rPr lang="en-US" sz="2800" dirty="0" smtClean="0"/>
              <a:t>Leo R. </a:t>
            </a:r>
            <a:r>
              <a:rPr lang="en-US" sz="2800" dirty="0"/>
              <a:t>S</a:t>
            </a:r>
            <a:r>
              <a:rPr lang="en-US" sz="2800" dirty="0" smtClean="0"/>
              <a:t>andy</a:t>
            </a:r>
            <a:endParaRPr lang="en-US" sz="2800" dirty="0"/>
          </a:p>
        </p:txBody>
      </p:sp>
      <p:pic>
        <p:nvPicPr>
          <p:cNvPr id="8" name="Picture 7"/>
          <p:cNvPicPr>
            <a:picLocks noChangeAspect="1"/>
          </p:cNvPicPr>
          <p:nvPr/>
        </p:nvPicPr>
        <p:blipFill>
          <a:blip r:embed="rId2"/>
          <a:stretch>
            <a:fillRect/>
          </a:stretch>
        </p:blipFill>
        <p:spPr>
          <a:xfrm>
            <a:off x="2939143" y="1868714"/>
            <a:ext cx="2685143" cy="3229429"/>
          </a:xfrm>
          <a:prstGeom prst="rect">
            <a:avLst/>
          </a:prstGeom>
        </p:spPr>
      </p:pic>
    </p:spTree>
    <p:extLst>
      <p:ext uri="{BB962C8B-B14F-4D97-AF65-F5344CB8AC3E}">
        <p14:creationId xmlns:p14="http://schemas.microsoft.com/office/powerpoint/2010/main" val="306972355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429" y="253999"/>
            <a:ext cx="8798379" cy="6404429"/>
          </a:xfrm>
        </p:spPr>
        <p:txBody>
          <a:bodyPr>
            <a:normAutofit/>
          </a:bodyPr>
          <a:lstStyle/>
          <a:p>
            <a:r>
              <a:rPr lang="en-US" sz="2800" dirty="0"/>
              <a:t>The race has become an important and significant athletic event. </a:t>
            </a:r>
            <a:r>
              <a:rPr lang="en-US" sz="2800" dirty="0" err="1"/>
              <a:t>Loroupe’s</a:t>
            </a:r>
            <a:r>
              <a:rPr lang="en-US" sz="2800" dirty="0"/>
              <a:t> work in promoting peace has been praised by </a:t>
            </a:r>
            <a:r>
              <a:rPr lang="en-US" sz="2800" dirty="0" smtClean="0"/>
              <a:t>many</a:t>
            </a:r>
          </a:p>
          <a:p>
            <a:r>
              <a:rPr lang="en-US" sz="2800" dirty="0" smtClean="0"/>
              <a:t>Beatrice </a:t>
            </a:r>
            <a:r>
              <a:rPr lang="en-US" sz="2800" dirty="0" err="1"/>
              <a:t>Karanja</a:t>
            </a:r>
            <a:r>
              <a:rPr lang="en-US" sz="2800" dirty="0"/>
              <a:t>, a regional media officer for Oxfam </a:t>
            </a:r>
            <a:r>
              <a:rPr lang="en-US" sz="2800" dirty="0" smtClean="0"/>
              <a:t>said,“</a:t>
            </a:r>
            <a:r>
              <a:rPr lang="en-US" sz="2800" dirty="0" err="1"/>
              <a:t>Tegla</a:t>
            </a:r>
            <a:r>
              <a:rPr lang="en-US" sz="2800" dirty="0"/>
              <a:t> is doing brilliant work, absolutely brilliant work,” She’s given these warriors options. She hasn’t just gone in there and told them to stop. She’s given them hope for things they can </a:t>
            </a:r>
            <a:r>
              <a:rPr lang="en-US" sz="2800" dirty="0" smtClean="0"/>
              <a:t>do”</a:t>
            </a:r>
          </a:p>
          <a:p>
            <a:r>
              <a:rPr lang="en-US" sz="2800" dirty="0"/>
              <a:t>In 2006, she was named a United Nations Ambassador of Sport. She is also a member of the ‘Champions for Peace’ a group of athletes seeking to use the power of sport to bring about </a:t>
            </a:r>
            <a:r>
              <a:rPr lang="en-US" sz="2800" dirty="0" smtClean="0"/>
              <a:t>peace</a:t>
            </a:r>
          </a:p>
          <a:p>
            <a:endParaRPr lang="en-US" sz="2800" dirty="0"/>
          </a:p>
          <a:p>
            <a:endParaRPr lang="en-US" sz="2800" dirty="0"/>
          </a:p>
        </p:txBody>
      </p:sp>
    </p:spTree>
    <p:extLst>
      <p:ext uri="{BB962C8B-B14F-4D97-AF65-F5344CB8AC3E}">
        <p14:creationId xmlns:p14="http://schemas.microsoft.com/office/powerpoint/2010/main" val="412717944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571" y="217714"/>
            <a:ext cx="8799286" cy="6350000"/>
          </a:xfrm>
        </p:spPr>
        <p:txBody>
          <a:bodyPr>
            <a:normAutofit/>
          </a:bodyPr>
          <a:lstStyle/>
          <a:p>
            <a:r>
              <a:rPr lang="en-US" sz="2800" dirty="0"/>
              <a:t> </a:t>
            </a:r>
            <a:r>
              <a:rPr lang="en-US" sz="2800" dirty="0" err="1"/>
              <a:t>Loroupe</a:t>
            </a:r>
            <a:r>
              <a:rPr lang="en-US" sz="2800" dirty="0"/>
              <a:t> has also sought to advance the opportunities of Kenyan women. She is a role model and has helped many women widen their horizons and enter new fields such as </a:t>
            </a:r>
            <a:r>
              <a:rPr lang="en-US" sz="2800" dirty="0" smtClean="0"/>
              <a:t>running</a:t>
            </a:r>
          </a:p>
          <a:p>
            <a:r>
              <a:rPr lang="en-US" sz="2800" dirty="0" err="1"/>
              <a:t>Tegla</a:t>
            </a:r>
            <a:r>
              <a:rPr lang="en-US" sz="2800" dirty="0"/>
              <a:t> </a:t>
            </a:r>
            <a:r>
              <a:rPr lang="en-US" sz="2800" dirty="0" err="1"/>
              <a:t>Loroupe</a:t>
            </a:r>
            <a:r>
              <a:rPr lang="en-US" sz="2800" dirty="0"/>
              <a:t> is single and has not married. She splits her time between Detmold, Germany, Kenya and travelling around the world for her various humanitarian initiatives</a:t>
            </a:r>
            <a:r>
              <a:rPr lang="en-US" sz="2800" dirty="0" smtClean="0"/>
              <a:t>.</a:t>
            </a:r>
          </a:p>
          <a:p>
            <a:pPr marL="0" indent="0">
              <a:buNone/>
            </a:pPr>
            <a:endParaRPr lang="en-US" sz="2800" dirty="0"/>
          </a:p>
        </p:txBody>
      </p:sp>
    </p:spTree>
    <p:extLst>
      <p:ext uri="{BB962C8B-B14F-4D97-AF65-F5344CB8AC3E}">
        <p14:creationId xmlns:p14="http://schemas.microsoft.com/office/powerpoint/2010/main" val="137692109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816429"/>
          </a:xfrm>
        </p:spPr>
        <p:txBody>
          <a:bodyPr/>
          <a:lstStyle/>
          <a:p>
            <a:pPr algn="ctr"/>
            <a:r>
              <a:rPr lang="en-US" dirty="0" smtClean="0"/>
              <a:t>Quotes</a:t>
            </a:r>
            <a:endParaRPr lang="en-US" dirty="0"/>
          </a:p>
        </p:txBody>
      </p:sp>
      <p:sp>
        <p:nvSpPr>
          <p:cNvPr id="3" name="Content Placeholder 2"/>
          <p:cNvSpPr>
            <a:spLocks noGrp="1"/>
          </p:cNvSpPr>
          <p:nvPr>
            <p:ph idx="1"/>
          </p:nvPr>
        </p:nvSpPr>
        <p:spPr>
          <a:xfrm>
            <a:off x="253320" y="1197429"/>
            <a:ext cx="8691109" cy="5406571"/>
          </a:xfrm>
        </p:spPr>
        <p:txBody>
          <a:bodyPr>
            <a:normAutofit fontScale="92500"/>
          </a:bodyPr>
          <a:lstStyle/>
          <a:p>
            <a:r>
              <a:rPr lang="en-US" sz="2800" i="1" dirty="0" smtClean="0"/>
              <a:t>I </a:t>
            </a:r>
            <a:r>
              <a:rPr lang="en-US" sz="2800" i="1" dirty="0"/>
              <a:t>grew up in a pastoral environment where life was really hard because of the local conflicts between the tribes and people stealing cattle. All of this on top of conditions that were hard to start with”, she said, “I was lucky. I had talent and was able to make a success out of running and I felt that I wanted to give things back to the community I grew up </a:t>
            </a:r>
            <a:r>
              <a:rPr lang="en-US" sz="2800" i="1" dirty="0" smtClean="0"/>
              <a:t>i</a:t>
            </a:r>
            <a:r>
              <a:rPr lang="en-US" sz="2800" dirty="0" smtClean="0"/>
              <a:t>n</a:t>
            </a:r>
          </a:p>
          <a:p>
            <a:r>
              <a:rPr lang="en-US" sz="2800" i="1" dirty="0"/>
              <a:t>Right now, we have a lot of women running, more than before. For me, I had to fight the federation. Still now, I have to and I don’t why. But at least now there are chances for other women. It makes me proud. That is very positive. I’m happy about </a:t>
            </a:r>
            <a:r>
              <a:rPr lang="en-US" sz="2800" i="1" dirty="0" smtClean="0"/>
              <a:t>that</a:t>
            </a:r>
            <a:endParaRPr lang="en-US" sz="2800" dirty="0"/>
          </a:p>
        </p:txBody>
      </p:sp>
    </p:spTree>
    <p:extLst>
      <p:ext uri="{BB962C8B-B14F-4D97-AF65-F5344CB8AC3E}">
        <p14:creationId xmlns:p14="http://schemas.microsoft.com/office/powerpoint/2010/main" val="337092940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671286"/>
          </a:xfrm>
        </p:spPr>
        <p:txBody>
          <a:bodyPr/>
          <a:lstStyle/>
          <a:p>
            <a:pPr algn="ctr"/>
            <a:r>
              <a:rPr lang="en-US" dirty="0" smtClean="0"/>
              <a:t>Quotes cont’d</a:t>
            </a:r>
            <a:endParaRPr lang="en-US" dirty="0"/>
          </a:p>
        </p:txBody>
      </p:sp>
      <p:sp>
        <p:nvSpPr>
          <p:cNvPr id="3" name="Content Placeholder 2"/>
          <p:cNvSpPr>
            <a:spLocks noGrp="1"/>
          </p:cNvSpPr>
          <p:nvPr>
            <p:ph idx="1"/>
          </p:nvPr>
        </p:nvSpPr>
        <p:spPr>
          <a:xfrm>
            <a:off x="254001" y="1052286"/>
            <a:ext cx="8654142" cy="5515428"/>
          </a:xfrm>
        </p:spPr>
        <p:txBody>
          <a:bodyPr>
            <a:normAutofit/>
          </a:bodyPr>
          <a:lstStyle/>
          <a:p>
            <a:r>
              <a:rPr lang="en-US" sz="2800" b="1" i="1" dirty="0"/>
              <a:t>In a country where only men are encouraged, one must be one's own inspiration</a:t>
            </a:r>
          </a:p>
          <a:p>
            <a:r>
              <a:rPr lang="en-US" sz="2800" b="1" i="1" dirty="0" smtClean="0"/>
              <a:t>To be the best, you must handle the worst</a:t>
            </a:r>
          </a:p>
          <a:p>
            <a:pPr marL="0" indent="0">
              <a:buNone/>
            </a:pPr>
            <a:endParaRPr lang="en-US" sz="2800" b="1" i="1" dirty="0" smtClean="0"/>
          </a:p>
          <a:p>
            <a:endParaRPr lang="en-US" sz="2800" b="1" i="1" dirty="0"/>
          </a:p>
          <a:p>
            <a:endParaRPr lang="en-US" sz="2800" dirty="0"/>
          </a:p>
        </p:txBody>
      </p:sp>
    </p:spTree>
    <p:extLst>
      <p:ext uri="{BB962C8B-B14F-4D97-AF65-F5344CB8AC3E}">
        <p14:creationId xmlns:p14="http://schemas.microsoft.com/office/powerpoint/2010/main" val="294811583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834571"/>
          </a:xfrm>
        </p:spPr>
        <p:txBody>
          <a:bodyPr/>
          <a:lstStyle/>
          <a:p>
            <a:pPr algn="ctr"/>
            <a:r>
              <a:rPr lang="en-US" dirty="0" smtClean="0"/>
              <a:t>Videos</a:t>
            </a:r>
            <a:endParaRPr lang="en-US" dirty="0"/>
          </a:p>
        </p:txBody>
      </p:sp>
      <p:sp>
        <p:nvSpPr>
          <p:cNvPr id="3" name="Content Placeholder 2"/>
          <p:cNvSpPr>
            <a:spLocks noGrp="1"/>
          </p:cNvSpPr>
          <p:nvPr>
            <p:ph idx="1"/>
          </p:nvPr>
        </p:nvSpPr>
        <p:spPr>
          <a:xfrm>
            <a:off x="181429" y="1342571"/>
            <a:ext cx="8744857" cy="5170715"/>
          </a:xfrm>
        </p:spPr>
        <p:txBody>
          <a:bodyPr>
            <a:normAutofit/>
          </a:bodyPr>
          <a:lstStyle/>
          <a:p>
            <a:r>
              <a:rPr lang="en-US" sz="2800" dirty="0" smtClean="0">
                <a:hlinkClick r:id="rId2"/>
              </a:rPr>
              <a:t>Tegla Loroupe Speech UN Person of the Year</a:t>
            </a:r>
            <a:endParaRPr lang="en-US" sz="2800" dirty="0" smtClean="0"/>
          </a:p>
          <a:p>
            <a:endParaRPr lang="en-US" sz="2800" dirty="0"/>
          </a:p>
          <a:p>
            <a:r>
              <a:rPr lang="en-US" sz="2800" dirty="0" err="1" smtClean="0">
                <a:hlinkClick r:id="rId3"/>
              </a:rPr>
              <a:t>Tegla</a:t>
            </a:r>
            <a:r>
              <a:rPr lang="en-US" sz="2800" dirty="0" smtClean="0">
                <a:hlinkClick r:id="rId3"/>
              </a:rPr>
              <a:t> </a:t>
            </a:r>
            <a:r>
              <a:rPr lang="en-US" sz="2800" dirty="0" err="1" smtClean="0">
                <a:hlinkClick r:id="rId3"/>
              </a:rPr>
              <a:t>Loroupe</a:t>
            </a:r>
            <a:r>
              <a:rPr lang="en-US" sz="2800" dirty="0" smtClean="0">
                <a:hlinkClick r:id="rId3"/>
              </a:rPr>
              <a:t>/ Champion of Peace Series One</a:t>
            </a:r>
            <a:endParaRPr lang="en-US" sz="2800" dirty="0"/>
          </a:p>
        </p:txBody>
      </p:sp>
      <p:sp>
        <p:nvSpPr>
          <p:cNvPr id="4" name="TextBox 3"/>
          <p:cNvSpPr txBox="1"/>
          <p:nvPr/>
        </p:nvSpPr>
        <p:spPr>
          <a:xfrm>
            <a:off x="7928429" y="1705429"/>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8683758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689429"/>
          </a:xfrm>
        </p:spPr>
        <p:txBody>
          <a:bodyPr/>
          <a:lstStyle/>
          <a:p>
            <a:pPr algn="ctr"/>
            <a:r>
              <a:rPr lang="en-US" dirty="0" smtClean="0"/>
              <a:t>References</a:t>
            </a:r>
            <a:endParaRPr lang="en-US" dirty="0"/>
          </a:p>
        </p:txBody>
      </p:sp>
      <p:sp>
        <p:nvSpPr>
          <p:cNvPr id="3" name="Content Placeholder 2"/>
          <p:cNvSpPr>
            <a:spLocks noGrp="1"/>
          </p:cNvSpPr>
          <p:nvPr>
            <p:ph idx="1"/>
          </p:nvPr>
        </p:nvSpPr>
        <p:spPr>
          <a:xfrm>
            <a:off x="181429" y="1070429"/>
            <a:ext cx="8744857" cy="5533571"/>
          </a:xfrm>
        </p:spPr>
        <p:txBody>
          <a:bodyPr>
            <a:normAutofit/>
          </a:bodyPr>
          <a:lstStyle/>
          <a:p>
            <a:r>
              <a:rPr lang="en-US" sz="2800" dirty="0" smtClean="0"/>
              <a:t>Biography </a:t>
            </a:r>
            <a:r>
              <a:rPr lang="en-US" sz="2800" dirty="0" err="1" smtClean="0"/>
              <a:t>Tegla</a:t>
            </a:r>
            <a:r>
              <a:rPr lang="en-US" sz="2800" dirty="0" smtClean="0"/>
              <a:t> </a:t>
            </a:r>
            <a:r>
              <a:rPr lang="en-US" sz="2800" dirty="0" err="1" smtClean="0"/>
              <a:t>Loroupe</a:t>
            </a:r>
            <a:r>
              <a:rPr lang="en-US" sz="2800" dirty="0" smtClean="0"/>
              <a:t>. </a:t>
            </a:r>
            <a:r>
              <a:rPr lang="en-US" sz="2800" dirty="0"/>
              <a:t>Retrieved from </a:t>
            </a:r>
            <a:r>
              <a:rPr lang="en-US" sz="2800" u="sng" dirty="0" smtClean="0">
                <a:hlinkClick r:id="rId2"/>
              </a:rPr>
              <a:t> </a:t>
            </a:r>
            <a:r>
              <a:rPr lang="en-US" sz="2800" dirty="0" smtClean="0">
                <a:hlinkClick r:id="rId2"/>
              </a:rPr>
              <a:t>https</a:t>
            </a:r>
            <a:r>
              <a:rPr lang="en-US" sz="2800" dirty="0">
                <a:hlinkClick r:id="rId2"/>
              </a:rPr>
              <a:t>://www.biographyonline.net/sport/tegla</a:t>
            </a:r>
            <a:r>
              <a:rPr lang="en-US" sz="2800" dirty="0" smtClean="0">
                <a:hlinkClick r:id="rId2"/>
              </a:rPr>
              <a:t>-  loroupe.html</a:t>
            </a:r>
            <a:endParaRPr lang="en-US" sz="2800" dirty="0" smtClean="0"/>
          </a:p>
          <a:p>
            <a:r>
              <a:rPr lang="en-US" sz="2800" dirty="0" err="1" smtClean="0"/>
              <a:t>Tegla</a:t>
            </a:r>
            <a:r>
              <a:rPr lang="en-US" sz="2800" dirty="0" smtClean="0"/>
              <a:t> </a:t>
            </a:r>
            <a:r>
              <a:rPr lang="en-US" sz="2800" dirty="0" err="1" smtClean="0"/>
              <a:t>Loroupe</a:t>
            </a:r>
            <a:r>
              <a:rPr lang="en-US" sz="2800" dirty="0" smtClean="0"/>
              <a:t> UN Person of the Year Speech. </a:t>
            </a:r>
            <a:r>
              <a:rPr lang="en-US" sz="2800" dirty="0"/>
              <a:t>Retrieved from </a:t>
            </a:r>
            <a:r>
              <a:rPr lang="en-US" sz="2800" dirty="0">
                <a:hlinkClick r:id="rId3"/>
              </a:rPr>
              <a:t>https://www.youtube.com/watch?v=</a:t>
            </a:r>
            <a:r>
              <a:rPr lang="en-US" sz="2800" dirty="0" smtClean="0">
                <a:hlinkClick r:id="rId3"/>
              </a:rPr>
              <a:t>7abctW6Lj4w</a:t>
            </a:r>
            <a:endParaRPr lang="en-US" sz="2800" dirty="0" smtClean="0"/>
          </a:p>
          <a:p>
            <a:r>
              <a:rPr lang="en-US" sz="2800" dirty="0" err="1" smtClean="0"/>
              <a:t>Tegla</a:t>
            </a:r>
            <a:r>
              <a:rPr lang="en-US" sz="2800" dirty="0" smtClean="0"/>
              <a:t> </a:t>
            </a:r>
            <a:r>
              <a:rPr lang="en-US" sz="2800" dirty="0" err="1" smtClean="0"/>
              <a:t>Loroupe</a:t>
            </a:r>
            <a:r>
              <a:rPr lang="en-US" sz="2800" dirty="0" smtClean="0"/>
              <a:t>: Champion for Peace Series One. </a:t>
            </a:r>
            <a:r>
              <a:rPr lang="en-US" sz="2800" dirty="0"/>
              <a:t>Retrieved from </a:t>
            </a:r>
            <a:r>
              <a:rPr lang="en-US" sz="2800" dirty="0">
                <a:hlinkClick r:id="rId4"/>
              </a:rPr>
              <a:t>https://www.youtube.com/watch?v=-</a:t>
            </a:r>
            <a:r>
              <a:rPr lang="en-US" sz="2800" dirty="0" smtClean="0">
                <a:hlinkClick r:id="rId4"/>
              </a:rPr>
              <a:t>Rl6C6Bh5i4</a:t>
            </a:r>
            <a:endParaRPr lang="en-US" sz="2800" dirty="0" smtClean="0"/>
          </a:p>
          <a:p>
            <a:endParaRPr lang="en-US" sz="2800" dirty="0"/>
          </a:p>
        </p:txBody>
      </p:sp>
    </p:spTree>
    <p:extLst>
      <p:ext uri="{BB962C8B-B14F-4D97-AF65-F5344CB8AC3E}">
        <p14:creationId xmlns:p14="http://schemas.microsoft.com/office/powerpoint/2010/main" val="76925391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798286"/>
          </a:xfrm>
        </p:spPr>
        <p:txBody>
          <a:bodyPr/>
          <a:lstStyle/>
          <a:p>
            <a:pPr algn="ctr"/>
            <a:r>
              <a:rPr lang="en-US" dirty="0" smtClean="0"/>
              <a:t>References cont’d</a:t>
            </a:r>
            <a:endParaRPr lang="en-US" dirty="0"/>
          </a:p>
        </p:txBody>
      </p:sp>
      <p:sp>
        <p:nvSpPr>
          <p:cNvPr id="3" name="Content Placeholder 2"/>
          <p:cNvSpPr>
            <a:spLocks noGrp="1"/>
          </p:cNvSpPr>
          <p:nvPr>
            <p:ph idx="1"/>
          </p:nvPr>
        </p:nvSpPr>
        <p:spPr/>
        <p:txBody>
          <a:bodyPr>
            <a:normAutofit/>
          </a:bodyPr>
          <a:lstStyle/>
          <a:p>
            <a:r>
              <a:rPr lang="en-US" sz="2800" dirty="0" err="1" smtClean="0"/>
              <a:t>Tegla</a:t>
            </a:r>
            <a:r>
              <a:rPr lang="en-US" sz="2800" dirty="0" smtClean="0"/>
              <a:t> </a:t>
            </a:r>
            <a:r>
              <a:rPr lang="en-US" sz="2800" dirty="0" err="1" smtClean="0"/>
              <a:t>Loroupe</a:t>
            </a:r>
            <a:r>
              <a:rPr lang="en-US" sz="2800" dirty="0" smtClean="0"/>
              <a:t> Quotes. </a:t>
            </a:r>
            <a:r>
              <a:rPr lang="en-US" sz="2800" dirty="0"/>
              <a:t>Retrieved from </a:t>
            </a:r>
            <a:r>
              <a:rPr lang="en-US" sz="2800" dirty="0">
                <a:hlinkClick r:id="rId2"/>
              </a:rPr>
              <a:t>http://www.azquotes.com/author/27869-</a:t>
            </a:r>
            <a:r>
              <a:rPr lang="en-US" sz="2800" dirty="0" smtClean="0">
                <a:hlinkClick r:id="rId2"/>
              </a:rPr>
              <a:t>Tegla_Loroupe</a:t>
            </a:r>
            <a:endParaRPr lang="en-US" sz="2800" dirty="0" smtClean="0"/>
          </a:p>
          <a:p>
            <a:pPr marL="0" indent="0">
              <a:buNone/>
            </a:pPr>
            <a:endParaRPr lang="en-US" sz="2800" dirty="0"/>
          </a:p>
        </p:txBody>
      </p:sp>
    </p:spTree>
    <p:extLst>
      <p:ext uri="{BB962C8B-B14F-4D97-AF65-F5344CB8AC3E}">
        <p14:creationId xmlns:p14="http://schemas.microsoft.com/office/powerpoint/2010/main" val="369501426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2143" y="272143"/>
            <a:ext cx="8654143" cy="6313714"/>
          </a:xfrm>
        </p:spPr>
        <p:txBody>
          <a:bodyPr>
            <a:normAutofit/>
          </a:bodyPr>
          <a:lstStyle/>
          <a:p>
            <a:r>
              <a:rPr lang="en-US" sz="2800" dirty="0" err="1"/>
              <a:t>Tegla</a:t>
            </a:r>
            <a:r>
              <a:rPr lang="en-US" sz="2800" dirty="0"/>
              <a:t> </a:t>
            </a:r>
            <a:r>
              <a:rPr lang="en-US" sz="2800" dirty="0" err="1"/>
              <a:t>Loroupe</a:t>
            </a:r>
            <a:r>
              <a:rPr lang="en-US" sz="2800" dirty="0"/>
              <a:t> (9 May 1973 – ) is a Kenyan long-distance track and road runner. She was the first African woman to win the New York City Marathon and has held many world records – from 20km to the </a:t>
            </a:r>
            <a:r>
              <a:rPr lang="en-US" sz="2800" dirty="0" smtClean="0"/>
              <a:t>marathon</a:t>
            </a:r>
          </a:p>
          <a:p>
            <a:r>
              <a:rPr lang="en-US" sz="2800" dirty="0"/>
              <a:t>She now devotes much of her time to humanitarian and peace activities, through her </a:t>
            </a:r>
            <a:r>
              <a:rPr lang="en-US" sz="2800" dirty="0" err="1"/>
              <a:t>Tegla</a:t>
            </a:r>
            <a:r>
              <a:rPr lang="en-US" sz="2800" dirty="0"/>
              <a:t> </a:t>
            </a:r>
            <a:r>
              <a:rPr lang="en-US" sz="2800" dirty="0" err="1"/>
              <a:t>Loroupe</a:t>
            </a:r>
            <a:r>
              <a:rPr lang="en-US" sz="2800" dirty="0"/>
              <a:t> Peace </a:t>
            </a:r>
            <a:r>
              <a:rPr lang="en-US" sz="2800" dirty="0" smtClean="0"/>
              <a:t>Foundation</a:t>
            </a:r>
            <a:endParaRPr lang="en-US" sz="2800" dirty="0"/>
          </a:p>
          <a:p>
            <a:r>
              <a:rPr lang="en-US" sz="2800" dirty="0" err="1"/>
              <a:t>Tegla</a:t>
            </a:r>
            <a:r>
              <a:rPr lang="en-US" sz="2800" dirty="0"/>
              <a:t> </a:t>
            </a:r>
            <a:r>
              <a:rPr lang="en-US" sz="2800" dirty="0" err="1"/>
              <a:t>Loroupe</a:t>
            </a:r>
            <a:r>
              <a:rPr lang="en-US" sz="2800" dirty="0"/>
              <a:t> was born in </a:t>
            </a:r>
            <a:r>
              <a:rPr lang="en-US" sz="2800" dirty="0" err="1"/>
              <a:t>Kutomwony</a:t>
            </a:r>
            <a:r>
              <a:rPr lang="en-US" sz="2800" dirty="0"/>
              <a:t> in the West </a:t>
            </a:r>
            <a:r>
              <a:rPr lang="en-US" sz="2800" dirty="0" err="1"/>
              <a:t>Pokot</a:t>
            </a:r>
            <a:r>
              <a:rPr lang="en-US" sz="2800" dirty="0"/>
              <a:t> District of </a:t>
            </a:r>
            <a:r>
              <a:rPr lang="en-US" sz="2800" dirty="0" err="1"/>
              <a:t>Keyna</a:t>
            </a:r>
            <a:r>
              <a:rPr lang="en-US" sz="2800" dirty="0"/>
              <a:t> – situated in the Rift Valley, north of Nairobi. </a:t>
            </a:r>
            <a:r>
              <a:rPr lang="en-US" sz="2800" dirty="0" err="1"/>
              <a:t>Tegla</a:t>
            </a:r>
            <a:r>
              <a:rPr lang="en-US" sz="2800" dirty="0"/>
              <a:t> grew up with 24 siblings; her father had four </a:t>
            </a:r>
            <a:r>
              <a:rPr lang="en-US" sz="2800" dirty="0" smtClean="0"/>
              <a:t>wives</a:t>
            </a:r>
          </a:p>
          <a:p>
            <a:endParaRPr lang="en-US" sz="2800" dirty="0" smtClean="0"/>
          </a:p>
          <a:p>
            <a:endParaRPr lang="en-US" sz="2800" dirty="0"/>
          </a:p>
        </p:txBody>
      </p:sp>
    </p:spTree>
    <p:extLst>
      <p:ext uri="{BB962C8B-B14F-4D97-AF65-F5344CB8AC3E}">
        <p14:creationId xmlns:p14="http://schemas.microsoft.com/office/powerpoint/2010/main" val="5290486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571" y="272143"/>
            <a:ext cx="8726715" cy="6313714"/>
          </a:xfrm>
        </p:spPr>
        <p:txBody>
          <a:bodyPr>
            <a:normAutofit lnSpcReduction="10000"/>
          </a:bodyPr>
          <a:lstStyle/>
          <a:p>
            <a:r>
              <a:rPr lang="en-US" sz="2800" dirty="0"/>
              <a:t>She spent her childhood working in the fields and looking after younger brothers and sisters. From an early age, </a:t>
            </a:r>
            <a:r>
              <a:rPr lang="en-US" sz="2800" dirty="0" err="1"/>
              <a:t>Loroupe</a:t>
            </a:r>
            <a:r>
              <a:rPr lang="en-US" sz="2800" dirty="0"/>
              <a:t> was given a nickname – </a:t>
            </a:r>
            <a:r>
              <a:rPr lang="en-US" sz="2800" dirty="0" err="1"/>
              <a:t>Chametia</a:t>
            </a:r>
            <a:r>
              <a:rPr lang="en-US" sz="2800" dirty="0"/>
              <a:t>. It means “the one who never gets annoyed.” – reflecting her cheerful personality</a:t>
            </a:r>
            <a:r>
              <a:rPr lang="en-US" sz="2800" dirty="0" smtClean="0"/>
              <a:t>.</a:t>
            </a:r>
          </a:p>
          <a:p>
            <a:r>
              <a:rPr lang="en-US" sz="2800" dirty="0"/>
              <a:t>At the age of seven, she started to go to school – which involved a barefoot run of ten </a:t>
            </a:r>
            <a:r>
              <a:rPr lang="en-US" sz="2800" dirty="0" err="1"/>
              <a:t>kilometres</a:t>
            </a:r>
            <a:r>
              <a:rPr lang="en-US" sz="2800" dirty="0"/>
              <a:t> every morning. It was at school that her first talent for running was </a:t>
            </a:r>
            <a:r>
              <a:rPr lang="en-US" sz="2800" dirty="0" smtClean="0"/>
              <a:t>spotted</a:t>
            </a:r>
          </a:p>
          <a:p>
            <a:r>
              <a:rPr lang="en-US" sz="2800" dirty="0"/>
              <a:t>These early races were normally held over a distance of 800 or 1500 </a:t>
            </a:r>
            <a:r>
              <a:rPr lang="en-US" sz="2800" dirty="0" err="1"/>
              <a:t>metres</a:t>
            </a:r>
            <a:r>
              <a:rPr lang="en-US" sz="2800" dirty="0"/>
              <a:t>. However, with the exception of her mother and older sister, she received little support for her dream to become a runner</a:t>
            </a:r>
          </a:p>
        </p:txBody>
      </p:sp>
    </p:spTree>
    <p:extLst>
      <p:ext uri="{BB962C8B-B14F-4D97-AF65-F5344CB8AC3E}">
        <p14:creationId xmlns:p14="http://schemas.microsoft.com/office/powerpoint/2010/main" val="10946293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715" y="217713"/>
            <a:ext cx="8726714" cy="6404429"/>
          </a:xfrm>
        </p:spPr>
        <p:txBody>
          <a:bodyPr>
            <a:normAutofit/>
          </a:bodyPr>
          <a:lstStyle/>
          <a:p>
            <a:r>
              <a:rPr lang="en-US" sz="2800" dirty="0"/>
              <a:t>At one point, her father banned her from running saying it was not ladylike. </a:t>
            </a:r>
            <a:r>
              <a:rPr lang="en-US" sz="2800" dirty="0" err="1"/>
              <a:t>Loroupe</a:t>
            </a:r>
            <a:r>
              <a:rPr lang="en-US" sz="2800" dirty="0"/>
              <a:t> was expected to concentrate on more utilitarian tasks such as looking after her </a:t>
            </a:r>
            <a:r>
              <a:rPr lang="en-US" sz="2800" dirty="0" smtClean="0"/>
              <a:t>siblings</a:t>
            </a:r>
          </a:p>
          <a:p>
            <a:r>
              <a:rPr lang="en-US" sz="2800" dirty="0" err="1"/>
              <a:t>Loroupe</a:t>
            </a:r>
            <a:r>
              <a:rPr lang="en-US" sz="2800" dirty="0"/>
              <a:t> became dismayed at the obstacles placed in front of her. At one point, she even considered becoming a </a:t>
            </a:r>
            <a:r>
              <a:rPr lang="en-US" sz="2800" dirty="0" smtClean="0"/>
              <a:t>nun</a:t>
            </a:r>
            <a:endParaRPr lang="en-US" sz="2800" dirty="0"/>
          </a:p>
          <a:p>
            <a:r>
              <a:rPr lang="en-US" sz="2800" dirty="0"/>
              <a:t>However, </a:t>
            </a:r>
            <a:r>
              <a:rPr lang="en-US" sz="2800" dirty="0" err="1"/>
              <a:t>Loroupe</a:t>
            </a:r>
            <a:r>
              <a:rPr lang="en-US" sz="2800" dirty="0"/>
              <a:t> persisted and continued her running. Ever the peacemaker, she also later made peace with her </a:t>
            </a:r>
            <a:r>
              <a:rPr lang="en-US" sz="2800" dirty="0" smtClean="0"/>
              <a:t>father</a:t>
            </a:r>
          </a:p>
          <a:p>
            <a:r>
              <a:rPr lang="en-US" sz="2800" dirty="0"/>
              <a:t>“Of course we’re friends now,” she said. “When you’re successful, everyone wants to be your friend.”</a:t>
            </a:r>
          </a:p>
          <a:p>
            <a:endParaRPr lang="en-US" sz="2800" dirty="0"/>
          </a:p>
        </p:txBody>
      </p:sp>
    </p:spTree>
    <p:extLst>
      <p:ext uri="{BB962C8B-B14F-4D97-AF65-F5344CB8AC3E}">
        <p14:creationId xmlns:p14="http://schemas.microsoft.com/office/powerpoint/2010/main" val="253889412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1" y="217713"/>
            <a:ext cx="8835570" cy="6495143"/>
          </a:xfrm>
        </p:spPr>
        <p:txBody>
          <a:bodyPr>
            <a:normAutofit/>
          </a:bodyPr>
          <a:lstStyle/>
          <a:p>
            <a:r>
              <a:rPr lang="en-US" sz="2800" dirty="0"/>
              <a:t>”He said he was sorry that he was close to destroying my career,” </a:t>
            </a:r>
            <a:r>
              <a:rPr lang="en-US" sz="2800" dirty="0" err="1"/>
              <a:t>Loroupe</a:t>
            </a:r>
            <a:r>
              <a:rPr lang="en-US" sz="2800" dirty="0"/>
              <a:t> said. ”I told him I was lucky that I had a strong mind, and I didn’t listen to him.</a:t>
            </a:r>
            <a:r>
              <a:rPr lang="en-US" sz="2800" dirty="0" smtClean="0"/>
              <a:t>”</a:t>
            </a:r>
          </a:p>
          <a:p>
            <a:r>
              <a:rPr lang="en-US" sz="2800" dirty="0"/>
              <a:t>Initially, the Kenyan athletics federation were not too impressed with </a:t>
            </a:r>
            <a:r>
              <a:rPr lang="en-US" sz="2800" dirty="0" err="1"/>
              <a:t>Loroupe</a:t>
            </a:r>
            <a:r>
              <a:rPr lang="en-US" sz="2800" dirty="0"/>
              <a:t> – she was considered too frail. However, after winning a prestigious cross country race in 1988, this </a:t>
            </a:r>
            <a:r>
              <a:rPr lang="en-US" sz="2800" dirty="0" smtClean="0"/>
              <a:t>changed</a:t>
            </a:r>
          </a:p>
          <a:p>
            <a:r>
              <a:rPr lang="en-US" sz="2800" dirty="0"/>
              <a:t>She was nominated for the junior world championships, and at her first attempt (1989) she finished 28th. This enabled her to focus on running full </a:t>
            </a:r>
            <a:r>
              <a:rPr lang="en-US" sz="2800" dirty="0" smtClean="0"/>
              <a:t>time</a:t>
            </a:r>
          </a:p>
          <a:p>
            <a:endParaRPr lang="en-US" sz="2800" dirty="0"/>
          </a:p>
        </p:txBody>
      </p:sp>
    </p:spTree>
    <p:extLst>
      <p:ext uri="{BB962C8B-B14F-4D97-AF65-F5344CB8AC3E}">
        <p14:creationId xmlns:p14="http://schemas.microsoft.com/office/powerpoint/2010/main" val="84138788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857" y="254000"/>
            <a:ext cx="8690429" cy="6386286"/>
          </a:xfrm>
        </p:spPr>
        <p:txBody>
          <a:bodyPr>
            <a:normAutofit/>
          </a:bodyPr>
          <a:lstStyle/>
          <a:p>
            <a:r>
              <a:rPr lang="en-US" sz="2800" dirty="0"/>
              <a:t>In 1994, </a:t>
            </a:r>
            <a:r>
              <a:rPr lang="en-US" sz="2800" dirty="0" err="1"/>
              <a:t>Loroupe</a:t>
            </a:r>
            <a:r>
              <a:rPr lang="en-US" sz="2800" dirty="0"/>
              <a:t> ran her first major marathon in New York and won. She was the first African woman to win the New York Marathon. As a consequence, she became an important sporting role </a:t>
            </a:r>
            <a:r>
              <a:rPr lang="en-US" sz="2800" dirty="0" smtClean="0"/>
              <a:t>model</a:t>
            </a:r>
          </a:p>
          <a:p>
            <a:r>
              <a:rPr lang="en-US" sz="2800" dirty="0"/>
              <a:t>Kenya, at last, had a female runner to rank alongside its talented male athletes. After this initial success, </a:t>
            </a:r>
            <a:r>
              <a:rPr lang="en-US" sz="2800" dirty="0" err="1"/>
              <a:t>Tegla</a:t>
            </a:r>
            <a:r>
              <a:rPr lang="en-US" sz="2800" dirty="0"/>
              <a:t> </a:t>
            </a:r>
            <a:r>
              <a:rPr lang="en-US" sz="2800" dirty="0" err="1"/>
              <a:t>Loroupe</a:t>
            </a:r>
            <a:r>
              <a:rPr lang="en-US" sz="2800" dirty="0"/>
              <a:t> went on to win many major marathons around the </a:t>
            </a:r>
            <a:r>
              <a:rPr lang="en-US" sz="2800" dirty="0" smtClean="0"/>
              <a:t>world</a:t>
            </a:r>
          </a:p>
          <a:p>
            <a:r>
              <a:rPr lang="en-US" sz="2800" dirty="0"/>
              <a:t>Between 1997 and 1999, she won three consecutive world half marathon Championships. In the World Championships, she won bronze in the 10,000m in both 1995 and </a:t>
            </a:r>
            <a:r>
              <a:rPr lang="en-US" sz="2800" dirty="0" smtClean="0"/>
              <a:t>1999</a:t>
            </a:r>
          </a:p>
          <a:p>
            <a:endParaRPr lang="en-US" sz="2800" dirty="0"/>
          </a:p>
        </p:txBody>
      </p:sp>
    </p:spTree>
    <p:extLst>
      <p:ext uri="{BB962C8B-B14F-4D97-AF65-F5344CB8AC3E}">
        <p14:creationId xmlns:p14="http://schemas.microsoft.com/office/powerpoint/2010/main" val="357722032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2143" y="344714"/>
            <a:ext cx="8672286" cy="6259286"/>
          </a:xfrm>
        </p:spPr>
        <p:txBody>
          <a:bodyPr>
            <a:normAutofit/>
          </a:bodyPr>
          <a:lstStyle/>
          <a:p>
            <a:r>
              <a:rPr lang="en-US" sz="2800" dirty="0"/>
              <a:t>During the 2000 Summer Olympics in Sydney, </a:t>
            </a:r>
            <a:r>
              <a:rPr lang="en-US" sz="2800" dirty="0" err="1"/>
              <a:t>Loroupe</a:t>
            </a:r>
            <a:r>
              <a:rPr lang="en-US" sz="2800" dirty="0"/>
              <a:t> was tipped to be a hot </a:t>
            </a:r>
            <a:r>
              <a:rPr lang="en-US" sz="2800" dirty="0" err="1"/>
              <a:t>favourite</a:t>
            </a:r>
            <a:r>
              <a:rPr lang="en-US" sz="2800" dirty="0"/>
              <a:t>. However, on the eve of the race, she suffered from food </a:t>
            </a:r>
            <a:r>
              <a:rPr lang="en-US" sz="2800" dirty="0" smtClean="0"/>
              <a:t>poisoning</a:t>
            </a:r>
          </a:p>
          <a:p>
            <a:r>
              <a:rPr lang="en-US" sz="2800" dirty="0"/>
              <a:t>Despite being weakened by the illness, she managed to complete both the marathon in 13th place and the 10,000m in fifth </a:t>
            </a:r>
            <a:r>
              <a:rPr lang="en-US" sz="2800" dirty="0" smtClean="0"/>
              <a:t>place</a:t>
            </a:r>
          </a:p>
          <a:p>
            <a:r>
              <a:rPr lang="en-US" sz="2800" dirty="0" err="1"/>
              <a:t>Loroupe</a:t>
            </a:r>
            <a:r>
              <a:rPr lang="en-US" sz="2800" dirty="0"/>
              <a:t> late stated that she started the marathon out of a sense of duty to all the people looking up to her as a role model in </a:t>
            </a:r>
            <a:r>
              <a:rPr lang="en-US" sz="2800" dirty="0" smtClean="0"/>
              <a:t>Kenya</a:t>
            </a:r>
          </a:p>
          <a:p>
            <a:pPr marL="0" indent="0">
              <a:buNone/>
            </a:pPr>
            <a:endParaRPr lang="en-US" sz="2800" dirty="0"/>
          </a:p>
        </p:txBody>
      </p:sp>
    </p:spTree>
    <p:extLst>
      <p:ext uri="{BB962C8B-B14F-4D97-AF65-F5344CB8AC3E}">
        <p14:creationId xmlns:p14="http://schemas.microsoft.com/office/powerpoint/2010/main" val="133500670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571" y="272143"/>
            <a:ext cx="8726715" cy="6386286"/>
          </a:xfrm>
        </p:spPr>
        <p:txBody>
          <a:bodyPr>
            <a:normAutofit/>
          </a:bodyPr>
          <a:lstStyle/>
          <a:p>
            <a:r>
              <a:rPr lang="en-US" sz="2800" dirty="0" smtClean="0"/>
              <a:t>Between 19 April </a:t>
            </a:r>
            <a:r>
              <a:rPr lang="en-US" sz="2800" dirty="0" smtClean="0"/>
              <a:t>1998 </a:t>
            </a:r>
            <a:r>
              <a:rPr lang="en-US" sz="2800" dirty="0" smtClean="0"/>
              <a:t>– </a:t>
            </a:r>
            <a:r>
              <a:rPr lang="en-US" sz="2800" dirty="0"/>
              <a:t>30 September 2001, </a:t>
            </a:r>
            <a:r>
              <a:rPr lang="en-US" sz="2800" dirty="0" err="1"/>
              <a:t>Loroupe</a:t>
            </a:r>
            <a:r>
              <a:rPr lang="en-US" sz="2800" dirty="0"/>
              <a:t> held the world record for the marathon. She initially set a time of 2:20:47 in the 1998 Rotterdam </a:t>
            </a:r>
            <a:r>
              <a:rPr lang="en-US" sz="2800" dirty="0" smtClean="0"/>
              <a:t>marathon</a:t>
            </a:r>
          </a:p>
          <a:p>
            <a:r>
              <a:rPr lang="en-US" sz="2800" dirty="0"/>
              <a:t>In 1999, she broke her own record, setting a time of 2:20:43 in the Berlin marathon. She has also held world records at one hour, 20, 25 and 30 </a:t>
            </a:r>
            <a:r>
              <a:rPr lang="en-US" sz="2800" dirty="0" err="1" smtClean="0"/>
              <a:t>kilometres</a:t>
            </a:r>
            <a:endParaRPr lang="en-US" sz="2800" dirty="0" smtClean="0"/>
          </a:p>
          <a:p>
            <a:r>
              <a:rPr lang="en-US" sz="2800" dirty="0"/>
              <a:t>The marathon proved to be </a:t>
            </a:r>
            <a:r>
              <a:rPr lang="en-US" sz="2800" dirty="0" err="1"/>
              <a:t>Loroupe’s</a:t>
            </a:r>
            <a:r>
              <a:rPr lang="en-US" sz="2800" dirty="0"/>
              <a:t> most successful distance. She won the marathons of Rotterdam three times between 1997 and 1999, New York in 1994 and 1995, Berlin in 1999, London and Rome in 2000 and Lausanne in </a:t>
            </a:r>
            <a:r>
              <a:rPr lang="en-US" sz="2800" dirty="0" smtClean="0"/>
              <a:t>2002</a:t>
            </a:r>
          </a:p>
          <a:p>
            <a:endParaRPr lang="en-US" sz="2800" dirty="0"/>
          </a:p>
        </p:txBody>
      </p:sp>
    </p:spTree>
    <p:extLst>
      <p:ext uri="{BB962C8B-B14F-4D97-AF65-F5344CB8AC3E}">
        <p14:creationId xmlns:p14="http://schemas.microsoft.com/office/powerpoint/2010/main" val="294135523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857" y="181429"/>
            <a:ext cx="8672286" cy="6422571"/>
          </a:xfrm>
        </p:spPr>
        <p:txBody>
          <a:bodyPr>
            <a:normAutofit/>
          </a:bodyPr>
          <a:lstStyle/>
          <a:p>
            <a:endParaRPr lang="en-US" sz="2800" dirty="0"/>
          </a:p>
          <a:p>
            <a:r>
              <a:rPr lang="en-US" sz="2800" dirty="0"/>
              <a:t>In 2003, </a:t>
            </a:r>
            <a:r>
              <a:rPr lang="en-US" sz="2800" dirty="0" err="1"/>
              <a:t>Loroupe</a:t>
            </a:r>
            <a:r>
              <a:rPr lang="en-US" sz="2800" dirty="0"/>
              <a:t> found the </a:t>
            </a:r>
            <a:r>
              <a:rPr lang="en-US" sz="2800" dirty="0" err="1"/>
              <a:t>Tegla</a:t>
            </a:r>
            <a:r>
              <a:rPr lang="en-US" sz="2800" dirty="0"/>
              <a:t> </a:t>
            </a:r>
            <a:r>
              <a:rPr lang="en-US" sz="2800" dirty="0" err="1"/>
              <a:t>Loroupe</a:t>
            </a:r>
            <a:r>
              <a:rPr lang="en-US" sz="2800" dirty="0"/>
              <a:t> Peace Foundation and has been an active advocate for peace. She has been successful in bringing members of warring tribes </a:t>
            </a:r>
            <a:r>
              <a:rPr lang="en-US" sz="2800" dirty="0" smtClean="0"/>
              <a:t>together</a:t>
            </a:r>
          </a:p>
          <a:p>
            <a:r>
              <a:rPr lang="en-US" sz="2800" dirty="0"/>
              <a:t>In 2006, she founded the 10km Peace Race, which included 2,000 warriors from six different tribes. </a:t>
            </a:r>
            <a:r>
              <a:rPr lang="en-US" sz="2800" dirty="0" err="1"/>
              <a:t>Loroupe</a:t>
            </a:r>
            <a:r>
              <a:rPr lang="en-US" sz="2800" dirty="0"/>
              <a:t> said the motivation for the race was to use her fame to help bring about greater </a:t>
            </a:r>
            <a:r>
              <a:rPr lang="en-US" sz="2800" dirty="0" smtClean="0"/>
              <a:t>harmony</a:t>
            </a:r>
          </a:p>
          <a:p>
            <a:endParaRPr lang="en-US" sz="2800" dirty="0"/>
          </a:p>
          <a:p>
            <a:endParaRPr lang="en-US" sz="2800" dirty="0" smtClean="0"/>
          </a:p>
          <a:p>
            <a:pPr marL="0" indent="0">
              <a:buNone/>
            </a:pPr>
            <a:endParaRPr lang="en-US" sz="2800" dirty="0"/>
          </a:p>
        </p:txBody>
      </p:sp>
    </p:spTree>
    <p:extLst>
      <p:ext uri="{BB962C8B-B14F-4D97-AF65-F5344CB8AC3E}">
        <p14:creationId xmlns:p14="http://schemas.microsoft.com/office/powerpoint/2010/main" val="428971684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46</TotalTime>
  <Words>1235</Words>
  <Application>Microsoft Macintosh PowerPoint</Application>
  <PresentationFormat>On-screen Show (4:3)</PresentationFormat>
  <Paragraphs>50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Revolution</vt:lpstr>
      <vt:lpstr>  Tegla Loroupe 1973-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Quotes</vt:lpstr>
      <vt:lpstr>Quotes cont’d</vt:lpstr>
      <vt:lpstr>Videos</vt:lpstr>
      <vt:lpstr>References</vt:lpstr>
      <vt:lpstr>References cont’d</vt:lpstr>
    </vt:vector>
  </TitlesOfParts>
  <Company>Plymouth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Tegla Loroupe 1973-</dc:title>
  <dc:creator>Leo  Sandy</dc:creator>
  <cp:lastModifiedBy>Leo  Sandy</cp:lastModifiedBy>
  <cp:revision>16</cp:revision>
  <dcterms:created xsi:type="dcterms:W3CDTF">2018-03-15T19:09:33Z</dcterms:created>
  <dcterms:modified xsi:type="dcterms:W3CDTF">2018-03-16T15:18:58Z</dcterms:modified>
</cp:coreProperties>
</file>