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6" r:id="rId7"/>
    <p:sldId id="267" r:id="rId8"/>
    <p:sldId id="268" r:id="rId9"/>
    <p:sldId id="269" r:id="rId10"/>
    <p:sldId id="270" r:id="rId11"/>
    <p:sldId id="271" r:id="rId12"/>
    <p:sldId id="261" r:id="rId13"/>
    <p:sldId id="264" r:id="rId14"/>
    <p:sldId id="262" r:id="rId15"/>
    <p:sldId id="263"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5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B688DFB-49B9-D341-AB5B-82DBB0A5B846}" type="datetimeFigureOut">
              <a:rPr lang="en-US" smtClean="0"/>
              <a:t>2/28/18</a:t>
            </a:fld>
            <a:endParaRPr lang="en-US"/>
          </a:p>
        </p:txBody>
      </p:sp>
      <p:sp>
        <p:nvSpPr>
          <p:cNvPr id="16" name="Slide Number Placeholder 15"/>
          <p:cNvSpPr>
            <a:spLocks noGrp="1"/>
          </p:cNvSpPr>
          <p:nvPr>
            <p:ph type="sldNum" sz="quarter" idx="11"/>
          </p:nvPr>
        </p:nvSpPr>
        <p:spPr/>
        <p:txBody>
          <a:bodyPr/>
          <a:lstStyle/>
          <a:p>
            <a:fld id="{E72119E1-10A8-654B-A0F4-7D8B18A12E0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88DFB-49B9-D341-AB5B-82DBB0A5B846}"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119E1-10A8-654B-A0F4-7D8B18A12E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88DFB-49B9-D341-AB5B-82DBB0A5B846}"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119E1-10A8-654B-A0F4-7D8B18A12E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B688DFB-49B9-D341-AB5B-82DBB0A5B846}" type="datetimeFigureOut">
              <a:rPr lang="en-US" smtClean="0"/>
              <a:t>2/28/18</a:t>
            </a:fld>
            <a:endParaRPr lang="en-US"/>
          </a:p>
        </p:txBody>
      </p:sp>
      <p:sp>
        <p:nvSpPr>
          <p:cNvPr id="15" name="Slide Number Placeholder 14"/>
          <p:cNvSpPr>
            <a:spLocks noGrp="1"/>
          </p:cNvSpPr>
          <p:nvPr>
            <p:ph type="sldNum" sz="quarter" idx="15"/>
          </p:nvPr>
        </p:nvSpPr>
        <p:spPr/>
        <p:txBody>
          <a:bodyPr/>
          <a:lstStyle>
            <a:lvl1pPr algn="ctr">
              <a:defRPr/>
            </a:lvl1pPr>
          </a:lstStyle>
          <a:p>
            <a:fld id="{E72119E1-10A8-654B-A0F4-7D8B18A12E02}"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688DFB-49B9-D341-AB5B-82DBB0A5B846}"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119E1-10A8-654B-A0F4-7D8B18A12E02}"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B688DFB-49B9-D341-AB5B-82DBB0A5B846}"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119E1-10A8-654B-A0F4-7D8B18A12E0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72119E1-10A8-654B-A0F4-7D8B18A12E02}"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B688DFB-49B9-D341-AB5B-82DBB0A5B846}" type="datetimeFigureOut">
              <a:rPr lang="en-US" smtClean="0"/>
              <a:t>2/28/18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688DFB-49B9-D341-AB5B-82DBB0A5B846}" type="datetimeFigureOut">
              <a:rPr lang="en-US" smtClean="0"/>
              <a:t>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119E1-10A8-654B-A0F4-7D8B18A12E0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88DFB-49B9-D341-AB5B-82DBB0A5B846}" type="datetimeFigureOut">
              <a:rPr lang="en-US" smtClean="0"/>
              <a:t>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119E1-10A8-654B-A0F4-7D8B18A12E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B688DFB-49B9-D341-AB5B-82DBB0A5B846}" type="datetimeFigureOut">
              <a:rPr lang="en-US" smtClean="0"/>
              <a:t>2/28/18</a:t>
            </a:fld>
            <a:endParaRPr lang="en-US"/>
          </a:p>
        </p:txBody>
      </p:sp>
      <p:sp>
        <p:nvSpPr>
          <p:cNvPr id="9" name="Slide Number Placeholder 8"/>
          <p:cNvSpPr>
            <a:spLocks noGrp="1"/>
          </p:cNvSpPr>
          <p:nvPr>
            <p:ph type="sldNum" sz="quarter" idx="15"/>
          </p:nvPr>
        </p:nvSpPr>
        <p:spPr/>
        <p:txBody>
          <a:bodyPr/>
          <a:lstStyle/>
          <a:p>
            <a:fld id="{E72119E1-10A8-654B-A0F4-7D8B18A12E02}"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B688DFB-49B9-D341-AB5B-82DBB0A5B846}" type="datetimeFigureOut">
              <a:rPr lang="en-US" smtClean="0"/>
              <a:t>2/28/18</a:t>
            </a:fld>
            <a:endParaRPr lang="en-US"/>
          </a:p>
        </p:txBody>
      </p:sp>
      <p:sp>
        <p:nvSpPr>
          <p:cNvPr id="9" name="Slide Number Placeholder 8"/>
          <p:cNvSpPr>
            <a:spLocks noGrp="1"/>
          </p:cNvSpPr>
          <p:nvPr>
            <p:ph type="sldNum" sz="quarter" idx="11"/>
          </p:nvPr>
        </p:nvSpPr>
        <p:spPr/>
        <p:txBody>
          <a:bodyPr/>
          <a:lstStyle/>
          <a:p>
            <a:fld id="{E72119E1-10A8-654B-A0F4-7D8B18A12E0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B688DFB-49B9-D341-AB5B-82DBB0A5B846}" type="datetimeFigureOut">
              <a:rPr lang="en-US" smtClean="0"/>
              <a:t>2/28/18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72119E1-10A8-654B-A0F4-7D8B18A12E02}"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D-IkYrFsQ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quotes.liberty-tree.ca/quote_blo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D-IkYrFsQ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115449"/>
            <a:ext cx="6629400" cy="1539322"/>
          </a:xfrm>
        </p:spPr>
        <p:txBody>
          <a:bodyPr/>
          <a:lstStyle/>
          <a:p>
            <a:r>
              <a:rPr lang="en-US" sz="2800" dirty="0" smtClean="0"/>
              <a:t>Eugene Robert La </a:t>
            </a:r>
            <a:r>
              <a:rPr lang="en-US" sz="2800" dirty="0" err="1" smtClean="0"/>
              <a:t>Roque</a:t>
            </a:r>
            <a:r>
              <a:rPr lang="en-US" sz="2800" dirty="0" smtClean="0"/>
              <a:t/>
            </a:r>
            <a:br>
              <a:rPr lang="en-US" sz="2800" dirty="0" smtClean="0"/>
            </a:br>
            <a:r>
              <a:rPr lang="en-US" sz="2800" dirty="0"/>
              <a:t/>
            </a:r>
            <a:br>
              <a:rPr lang="en-US" sz="2800" dirty="0"/>
            </a:br>
            <a:r>
              <a:rPr lang="en-US" sz="2800" dirty="0" smtClean="0"/>
              <a:t>Rear Admiral U.S. navy</a:t>
            </a:r>
            <a:endParaRPr lang="en-US" sz="2800" dirty="0"/>
          </a:p>
        </p:txBody>
      </p:sp>
      <p:pic>
        <p:nvPicPr>
          <p:cNvPr id="4" name="Picture 3" descr="i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8982" y="587971"/>
            <a:ext cx="1690245" cy="2452190"/>
          </a:xfrm>
          <a:prstGeom prst="rect">
            <a:avLst/>
          </a:prstGeom>
        </p:spPr>
      </p:pic>
      <p:pic>
        <p:nvPicPr>
          <p:cNvPr id="6" name="Picture 5" descr="is-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3399" y="2557287"/>
            <a:ext cx="3130320" cy="4181825"/>
          </a:xfrm>
          <a:prstGeom prst="rect">
            <a:avLst/>
          </a:prstGeom>
        </p:spPr>
      </p:pic>
      <p:sp>
        <p:nvSpPr>
          <p:cNvPr id="7" name="TextBox 6"/>
          <p:cNvSpPr txBox="1"/>
          <p:nvPr/>
        </p:nvSpPr>
        <p:spPr>
          <a:xfrm>
            <a:off x="2873737" y="1936980"/>
            <a:ext cx="3322758" cy="461665"/>
          </a:xfrm>
          <a:prstGeom prst="rect">
            <a:avLst/>
          </a:prstGeom>
          <a:noFill/>
        </p:spPr>
        <p:txBody>
          <a:bodyPr wrap="square" rtlCol="0">
            <a:spAutoFit/>
          </a:bodyPr>
          <a:lstStyle/>
          <a:p>
            <a:r>
              <a:rPr lang="en-US" sz="2400" b="1" dirty="0" smtClean="0"/>
              <a:t>1918 - 2016</a:t>
            </a:r>
            <a:endParaRPr lang="en-US" sz="2400" b="1" dirty="0"/>
          </a:p>
        </p:txBody>
      </p:sp>
    </p:spTree>
    <p:extLst>
      <p:ext uri="{BB962C8B-B14F-4D97-AF65-F5344CB8AC3E}">
        <p14:creationId xmlns:p14="http://schemas.microsoft.com/office/powerpoint/2010/main" val="15008150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75781"/>
            <a:ext cx="8229600" cy="6142073"/>
          </a:xfrm>
        </p:spPr>
        <p:txBody>
          <a:bodyPr>
            <a:normAutofit lnSpcReduction="10000"/>
          </a:bodyPr>
          <a:lstStyle/>
          <a:p>
            <a:r>
              <a:rPr lang="en-US" dirty="0"/>
              <a:t>Gene Robert La </a:t>
            </a:r>
            <a:r>
              <a:rPr lang="en-US" dirty="0" err="1"/>
              <a:t>Rocque</a:t>
            </a:r>
            <a:r>
              <a:rPr lang="en-US" dirty="0"/>
              <a:t> was born in Kankakee, Ill. His father, a car dealer who lost his business during the Depression, later ran a furniture store</a:t>
            </a:r>
            <a:r>
              <a:rPr lang="en-US" dirty="0" smtClean="0"/>
              <a:t>.</a:t>
            </a:r>
          </a:p>
          <a:p>
            <a:endParaRPr lang="en-US" dirty="0"/>
          </a:p>
          <a:p>
            <a:r>
              <a:rPr lang="en-US" dirty="0"/>
              <a:t>Admiral La </a:t>
            </a:r>
            <a:r>
              <a:rPr lang="en-US" dirty="0" err="1"/>
              <a:t>Rocque</a:t>
            </a:r>
            <a:r>
              <a:rPr lang="en-US" dirty="0"/>
              <a:t> studied at the University of Illinois but left to join the Navy shortly before graduating in 1940. He received a bachelor’s degree in 1963 from George Washington University and a master’s degree in international affairs from Georgetown University</a:t>
            </a:r>
            <a:r>
              <a:rPr lang="en-US" dirty="0" smtClean="0"/>
              <a:t>.</a:t>
            </a:r>
          </a:p>
          <a:p>
            <a:endParaRPr lang="en-US" dirty="0"/>
          </a:p>
          <a:p>
            <a:r>
              <a:rPr lang="en-US" dirty="0"/>
              <a:t>After his service with the Joint Chief of Staffs, Admiral La </a:t>
            </a:r>
            <a:r>
              <a:rPr lang="en-US" dirty="0" err="1"/>
              <a:t>Rocque</a:t>
            </a:r>
            <a:r>
              <a:rPr lang="en-US" dirty="0"/>
              <a:t> was shifted to the Navy’s Pan-American Naval Affairs office, and he spent his final three years in uniform as director of the Inter-American Defense College at Fort McNair.</a:t>
            </a:r>
          </a:p>
        </p:txBody>
      </p:sp>
    </p:spTree>
    <p:extLst>
      <p:ext uri="{BB962C8B-B14F-4D97-AF65-F5344CB8AC3E}">
        <p14:creationId xmlns:p14="http://schemas.microsoft.com/office/powerpoint/2010/main" val="261750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40571"/>
            <a:ext cx="8229600" cy="5999535"/>
          </a:xfrm>
        </p:spPr>
        <p:txBody>
          <a:bodyPr/>
          <a:lstStyle/>
          <a:p>
            <a:r>
              <a:rPr lang="en-US" dirty="0"/>
              <a:t>His first wife, the former Sarah ‘‘Sally’’ Fox, died in 1978 after 32 years of marriage. His second wife, </a:t>
            </a:r>
            <a:r>
              <a:rPr lang="en-US" dirty="0" err="1"/>
              <a:t>Lili</a:t>
            </a:r>
            <a:r>
              <a:rPr lang="en-US" dirty="0"/>
              <a:t> </a:t>
            </a:r>
            <a:r>
              <a:rPr lang="en-US" dirty="0" err="1"/>
              <a:t>Kerekes</a:t>
            </a:r>
            <a:r>
              <a:rPr lang="en-US" dirty="0"/>
              <a:t> </a:t>
            </a:r>
            <a:r>
              <a:rPr lang="en-US" dirty="0" err="1"/>
              <a:t>Danchik</a:t>
            </a:r>
            <a:r>
              <a:rPr lang="en-US" dirty="0"/>
              <a:t>, died in 1994 after 14 years of marriage. He leaves three children from his first marriage, two stepsons, six grandchildren, and a great-grandson</a:t>
            </a:r>
            <a:r>
              <a:rPr lang="en-US" dirty="0" smtClean="0"/>
              <a:t>.</a:t>
            </a:r>
          </a:p>
          <a:p>
            <a:endParaRPr lang="en-US" dirty="0"/>
          </a:p>
          <a:p>
            <a:r>
              <a:rPr lang="en-US" dirty="0"/>
              <a:t>After founding the Center for Defense Information, Admiral La </a:t>
            </a:r>
            <a:r>
              <a:rPr lang="en-US" dirty="0" err="1"/>
              <a:t>Rocque</a:t>
            </a:r>
            <a:r>
              <a:rPr lang="en-US" dirty="0"/>
              <a:t> learned that his forthright views earned him a spot on one of President Nixon’s enemies lists.</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31653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7732"/>
            <a:ext cx="8229600" cy="5108268"/>
          </a:xfrm>
        </p:spPr>
        <p:txBody>
          <a:bodyPr/>
          <a:lstStyle/>
          <a:p>
            <a:r>
              <a:rPr lang="en-US" i="1" dirty="0" smtClean="0"/>
              <a:t>I </a:t>
            </a:r>
            <a:r>
              <a:rPr lang="en-US" i="1" dirty="0"/>
              <a:t>hate it when they say, </a:t>
            </a:r>
            <a:br>
              <a:rPr lang="en-US" i="1" dirty="0"/>
            </a:br>
            <a:r>
              <a:rPr lang="en-US" i="1" dirty="0"/>
              <a:t>“He gave his life for his country.” </a:t>
            </a:r>
            <a:br>
              <a:rPr lang="en-US" i="1" dirty="0"/>
            </a:br>
            <a:r>
              <a:rPr lang="en-US" i="1" dirty="0"/>
              <a:t>Nobody gives their life for anything. </a:t>
            </a:r>
            <a:br>
              <a:rPr lang="en-US" i="1" dirty="0"/>
            </a:br>
            <a:r>
              <a:rPr lang="en-US" i="1" dirty="0"/>
              <a:t>We steal the lives of these kids. </a:t>
            </a:r>
            <a:br>
              <a:rPr lang="en-US" i="1" dirty="0"/>
            </a:br>
            <a:r>
              <a:rPr lang="en-US" i="1" dirty="0"/>
              <a:t>We take it away from them. </a:t>
            </a:r>
            <a:br>
              <a:rPr lang="en-US" i="1" dirty="0"/>
            </a:br>
            <a:r>
              <a:rPr lang="en-US" i="1" dirty="0"/>
              <a:t>They don’t die for the honor and glory of their country. </a:t>
            </a:r>
            <a:br>
              <a:rPr lang="en-US" i="1" dirty="0"/>
            </a:br>
            <a:r>
              <a:rPr lang="en-US" i="1" dirty="0"/>
              <a:t>We kill them</a:t>
            </a:r>
            <a:r>
              <a:rPr lang="en-US" i="1" dirty="0" smtClean="0"/>
              <a:t>. </a:t>
            </a:r>
          </a:p>
          <a:p>
            <a:endParaRPr lang="en-US" i="1" dirty="0"/>
          </a:p>
          <a:p>
            <a:r>
              <a:rPr lang="en-US" i="1" dirty="0"/>
              <a:t>I couldn’t find anyone to tell me why the United States was in Vietnam and what it was we were trying to accomplish</a:t>
            </a:r>
            <a:r>
              <a:rPr lang="en-US" i="1" dirty="0" smtClean="0"/>
              <a:t>.</a:t>
            </a:r>
            <a:endParaRPr lang="en-US" i="1" dirty="0"/>
          </a:p>
        </p:txBody>
      </p:sp>
      <p:sp>
        <p:nvSpPr>
          <p:cNvPr id="3" name="Title 2"/>
          <p:cNvSpPr>
            <a:spLocks noGrp="1"/>
          </p:cNvSpPr>
          <p:nvPr>
            <p:ph type="title"/>
          </p:nvPr>
        </p:nvSpPr>
        <p:spPr>
          <a:xfrm>
            <a:off x="457200" y="152400"/>
            <a:ext cx="8229600" cy="835332"/>
          </a:xfrm>
        </p:spPr>
        <p:txBody>
          <a:bodyPr/>
          <a:lstStyle/>
          <a:p>
            <a:pPr algn="ctr"/>
            <a:r>
              <a:rPr lang="en-US" dirty="0" smtClean="0"/>
              <a:t>Quotes</a:t>
            </a:r>
            <a:endParaRPr lang="en-US" dirty="0"/>
          </a:p>
        </p:txBody>
      </p:sp>
    </p:spTree>
    <p:extLst>
      <p:ext uri="{BB962C8B-B14F-4D97-AF65-F5344CB8AC3E}">
        <p14:creationId xmlns:p14="http://schemas.microsoft.com/office/powerpoint/2010/main" val="233472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There are, unfortunately, some in the United States who believe that the Soviets are the enemy that we must defeat by war,” he told the New Yorker. “I think the enemy is nuclear war.</a:t>
            </a:r>
            <a:r>
              <a:rPr lang="en-US" i="1" dirty="0" smtClean="0"/>
              <a:t>”</a:t>
            </a:r>
          </a:p>
          <a:p>
            <a:endParaRPr lang="en-US" i="1" dirty="0" smtClean="0"/>
          </a:p>
          <a:p>
            <a:r>
              <a:rPr lang="en-US" i="1" dirty="0"/>
              <a:t>It may be that the phones in my office are tapped</a:t>
            </a:r>
            <a:r>
              <a:rPr lang="en-US" i="1" dirty="0" smtClean="0"/>
              <a:t>, </a:t>
            </a:r>
            <a:r>
              <a:rPr lang="en-US" i="1" dirty="0"/>
              <a:t>he told the New Yorker. </a:t>
            </a:r>
            <a:r>
              <a:rPr lang="en-US" i="1" dirty="0" smtClean="0"/>
              <a:t>I </a:t>
            </a:r>
            <a:r>
              <a:rPr lang="en-US" i="1" dirty="0"/>
              <a:t>sincerely hope they are. I’m very anxious to get everything we know to the White House and to Congress, even if it has to be done through wiretaps</a:t>
            </a:r>
            <a:r>
              <a:rPr lang="en-US" i="1" dirty="0" smtClean="0"/>
              <a:t>.</a:t>
            </a:r>
            <a:endParaRPr lang="en-US" i="1" dirty="0"/>
          </a:p>
        </p:txBody>
      </p:sp>
      <p:sp>
        <p:nvSpPr>
          <p:cNvPr id="3" name="Title 2"/>
          <p:cNvSpPr>
            <a:spLocks noGrp="1"/>
          </p:cNvSpPr>
          <p:nvPr>
            <p:ph type="title"/>
          </p:nvPr>
        </p:nvSpPr>
        <p:spPr>
          <a:xfrm>
            <a:off x="457200" y="152400"/>
            <a:ext cx="8229600" cy="860987"/>
          </a:xfrm>
        </p:spPr>
        <p:txBody>
          <a:bodyPr/>
          <a:lstStyle/>
          <a:p>
            <a:pPr algn="ctr"/>
            <a:r>
              <a:rPr lang="en-US" dirty="0" smtClean="0"/>
              <a:t>Quotes cont’d</a:t>
            </a:r>
            <a:endParaRPr lang="en-US" dirty="0"/>
          </a:p>
        </p:txBody>
      </p:sp>
    </p:spTree>
    <p:extLst>
      <p:ext uri="{BB962C8B-B14F-4D97-AF65-F5344CB8AC3E}">
        <p14:creationId xmlns:p14="http://schemas.microsoft.com/office/powerpoint/2010/main" val="156071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7319"/>
            <a:ext cx="8229600" cy="4928681"/>
          </a:xfrm>
        </p:spPr>
        <p:txBody>
          <a:bodyPr/>
          <a:lstStyle/>
          <a:p>
            <a:r>
              <a:rPr lang="en-US" dirty="0" smtClean="0">
                <a:hlinkClick r:id="rId2"/>
              </a:rPr>
              <a:t>Admiral Gene La Rocque on The Good War</a:t>
            </a:r>
            <a:endParaRPr lang="en-US" dirty="0" smtClean="0"/>
          </a:p>
          <a:p>
            <a:pPr marL="0" indent="0">
              <a:buNone/>
            </a:pPr>
            <a:endParaRPr lang="en-US" dirty="0"/>
          </a:p>
        </p:txBody>
      </p:sp>
      <p:sp>
        <p:nvSpPr>
          <p:cNvPr id="3" name="Title 2"/>
          <p:cNvSpPr>
            <a:spLocks noGrp="1"/>
          </p:cNvSpPr>
          <p:nvPr>
            <p:ph type="title"/>
          </p:nvPr>
        </p:nvSpPr>
        <p:spPr>
          <a:xfrm>
            <a:off x="457200" y="152400"/>
            <a:ext cx="8229600" cy="848159"/>
          </a:xfrm>
        </p:spPr>
        <p:txBody>
          <a:bodyPr/>
          <a:lstStyle/>
          <a:p>
            <a:pPr algn="ctr"/>
            <a:r>
              <a:rPr lang="en-US" dirty="0" smtClean="0"/>
              <a:t>Videos</a:t>
            </a:r>
            <a:endParaRPr lang="en-US" dirty="0"/>
          </a:p>
        </p:txBody>
      </p:sp>
    </p:spTree>
    <p:extLst>
      <p:ext uri="{BB962C8B-B14F-4D97-AF65-F5344CB8AC3E}">
        <p14:creationId xmlns:p14="http://schemas.microsoft.com/office/powerpoint/2010/main" val="185517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1869"/>
            <a:ext cx="8229600" cy="5361971"/>
          </a:xfrm>
        </p:spPr>
        <p:txBody>
          <a:bodyPr/>
          <a:lstStyle/>
          <a:p>
            <a:pPr>
              <a:buFont typeface="Wingdings" charset="2"/>
              <a:buChar char="u"/>
            </a:pPr>
            <a:r>
              <a:rPr lang="en-US" dirty="0" smtClean="0"/>
              <a:t> Gene La </a:t>
            </a:r>
            <a:r>
              <a:rPr lang="en-US" dirty="0" err="1" smtClean="0"/>
              <a:t>Rocque</a:t>
            </a:r>
            <a:r>
              <a:rPr lang="en-US" dirty="0" smtClean="0"/>
              <a:t>. Retrieved from https</a:t>
            </a:r>
            <a:r>
              <a:rPr lang="en-US" dirty="0"/>
              <a:t>:/</a:t>
            </a:r>
            <a:r>
              <a:rPr lang="en-US" dirty="0" smtClean="0"/>
              <a:t>/ </a:t>
            </a:r>
          </a:p>
          <a:p>
            <a:pPr marL="0" indent="0">
              <a:buNone/>
            </a:pPr>
            <a:r>
              <a:rPr lang="en-US" dirty="0" smtClean="0"/>
              <a:t>          </a:t>
            </a:r>
            <a:r>
              <a:rPr lang="en-US" dirty="0" err="1" smtClean="0"/>
              <a:t>en.wikipedia.org</a:t>
            </a:r>
            <a:r>
              <a:rPr lang="en-US" dirty="0"/>
              <a:t>/wiki/</a:t>
            </a:r>
            <a:r>
              <a:rPr lang="en-US" dirty="0" err="1" smtClean="0"/>
              <a:t>Gene_La_Rocque</a:t>
            </a:r>
            <a:endParaRPr lang="en-US" dirty="0" smtClean="0"/>
          </a:p>
          <a:p>
            <a:pPr marL="0" indent="0">
              <a:buNone/>
            </a:pPr>
            <a:endParaRPr lang="en-US" dirty="0"/>
          </a:p>
          <a:p>
            <a:pPr>
              <a:buFont typeface="Wingdings" charset="2"/>
              <a:buChar char="u"/>
            </a:pPr>
            <a:r>
              <a:rPr lang="en-US" dirty="0" smtClean="0"/>
              <a:t>Admiral Gene La </a:t>
            </a:r>
            <a:r>
              <a:rPr lang="en-US" dirty="0" err="1" smtClean="0"/>
              <a:t>Rocque</a:t>
            </a:r>
            <a:r>
              <a:rPr lang="en-US" dirty="0" smtClean="0"/>
              <a:t> Quote. </a:t>
            </a:r>
            <a:r>
              <a:rPr lang="en-US" dirty="0"/>
              <a:t>Retrieved from </a:t>
            </a:r>
            <a:endParaRPr lang="en-US" dirty="0" smtClean="0"/>
          </a:p>
          <a:p>
            <a:pPr marL="0" indent="0">
              <a:buNone/>
            </a:pPr>
            <a:r>
              <a:rPr lang="en-US" dirty="0"/>
              <a:t> </a:t>
            </a:r>
            <a:r>
              <a:rPr lang="en-US" dirty="0" smtClean="0"/>
              <a:t>          </a:t>
            </a:r>
            <a:r>
              <a:rPr lang="en-US" dirty="0" smtClean="0">
                <a:hlinkClick r:id="rId2"/>
              </a:rPr>
              <a:t>http</a:t>
            </a:r>
            <a:r>
              <a:rPr lang="en-US" dirty="0">
                <a:hlinkClick r:id="rId2"/>
              </a:rPr>
              <a:t>://quotes.liberty-tree.ca/quote_blog</a:t>
            </a:r>
            <a:r>
              <a:rPr lang="en-US" dirty="0" smtClean="0">
                <a:hlinkClick r:id="rId2"/>
              </a:rPr>
              <a:t>/</a:t>
            </a:r>
            <a:endParaRPr lang="en-US" dirty="0" smtClean="0"/>
          </a:p>
          <a:p>
            <a:pPr marL="0" indent="0">
              <a:buNone/>
            </a:pPr>
            <a:r>
              <a:rPr lang="en-US" dirty="0"/>
              <a:t> </a:t>
            </a:r>
            <a:r>
              <a:rPr lang="en-US" dirty="0" smtClean="0"/>
              <a:t>          Gene.LaRocque.Quote.E430</a:t>
            </a:r>
          </a:p>
          <a:p>
            <a:pPr>
              <a:buFont typeface="Wingdings" charset="2"/>
              <a:buChar char="u"/>
            </a:pPr>
            <a:r>
              <a:rPr lang="en-US" dirty="0" smtClean="0"/>
              <a:t>Gene </a:t>
            </a:r>
            <a:r>
              <a:rPr lang="en-US" dirty="0" err="1" smtClean="0"/>
              <a:t>R.La</a:t>
            </a:r>
            <a:r>
              <a:rPr lang="en-US" dirty="0" smtClean="0"/>
              <a:t> </a:t>
            </a:r>
            <a:r>
              <a:rPr lang="en-US" dirty="0" err="1" smtClean="0"/>
              <a:t>Rocque</a:t>
            </a:r>
            <a:r>
              <a:rPr lang="en-US" dirty="0" smtClean="0"/>
              <a:t>. </a:t>
            </a:r>
            <a:r>
              <a:rPr lang="en-US" dirty="0"/>
              <a:t>Retrieved from  https://</a:t>
            </a:r>
            <a:r>
              <a:rPr lang="en-US" dirty="0" err="1"/>
              <a:t>www.washingtonpost.com</a:t>
            </a:r>
            <a:r>
              <a:rPr lang="en-US" dirty="0"/>
              <a:t>/national/gene-r-la-rocque-navy-admiral-who-became-pentagon-critic-dies-at-98/2016/11/05/b6ace2d0-a2c7-11e6-8d63-3e0a660f1f04_story.html?utm_term=.72db83a58531</a:t>
            </a:r>
            <a:endParaRPr lang="en-US" dirty="0" smtClean="0"/>
          </a:p>
          <a:p>
            <a:pPr marL="0" indent="0">
              <a:buNone/>
            </a:pPr>
            <a:endParaRPr lang="en-US" dirty="0"/>
          </a:p>
        </p:txBody>
      </p:sp>
      <p:sp>
        <p:nvSpPr>
          <p:cNvPr id="3" name="Title 2"/>
          <p:cNvSpPr>
            <a:spLocks noGrp="1"/>
          </p:cNvSpPr>
          <p:nvPr>
            <p:ph type="title"/>
          </p:nvPr>
        </p:nvSpPr>
        <p:spPr>
          <a:xfrm>
            <a:off x="457200" y="152400"/>
            <a:ext cx="8229600" cy="796849"/>
          </a:xfrm>
        </p:spPr>
        <p:txBody>
          <a:bodyPr/>
          <a:lstStyle/>
          <a:p>
            <a:pPr algn="ctr"/>
            <a:r>
              <a:rPr lang="en-US" dirty="0" smtClean="0"/>
              <a:t>References</a:t>
            </a:r>
            <a:endParaRPr lang="en-US" dirty="0"/>
          </a:p>
        </p:txBody>
      </p:sp>
    </p:spTree>
    <p:extLst>
      <p:ext uri="{BB962C8B-B14F-4D97-AF65-F5344CB8AC3E}">
        <p14:creationId xmlns:p14="http://schemas.microsoft.com/office/powerpoint/2010/main" val="418635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Admiral La </a:t>
            </a:r>
            <a:r>
              <a:rPr lang="en-US" dirty="0" err="1" smtClean="0"/>
              <a:t>Roque</a:t>
            </a:r>
            <a:r>
              <a:rPr lang="en-US" dirty="0" smtClean="0"/>
              <a:t> on The Good War. Retrieved from </a:t>
            </a:r>
            <a:r>
              <a:rPr lang="en-US" dirty="0" smtClean="0">
                <a:hlinkClick r:id="rId2"/>
              </a:rPr>
              <a:t>https</a:t>
            </a:r>
            <a:r>
              <a:rPr lang="en-US" dirty="0">
                <a:hlinkClick r:id="rId2"/>
              </a:rPr>
              <a:t>://www.youtube.com/watch?v=kD-</a:t>
            </a:r>
            <a:r>
              <a:rPr lang="en-US" dirty="0" smtClean="0">
                <a:hlinkClick r:id="rId2"/>
              </a:rPr>
              <a:t>IkYrFsQg</a:t>
            </a:r>
            <a:endParaRPr lang="en-US" dirty="0" smtClean="0"/>
          </a:p>
          <a:p>
            <a:pPr marL="0" indent="0">
              <a:buNone/>
            </a:pPr>
            <a:endParaRPr lang="en-US" dirty="0"/>
          </a:p>
        </p:txBody>
      </p:sp>
      <p:sp>
        <p:nvSpPr>
          <p:cNvPr id="3" name="Title 2"/>
          <p:cNvSpPr>
            <a:spLocks noGrp="1"/>
          </p:cNvSpPr>
          <p:nvPr>
            <p:ph type="title"/>
          </p:nvPr>
        </p:nvSpPr>
        <p:spPr>
          <a:xfrm>
            <a:off x="457200" y="152400"/>
            <a:ext cx="8229600" cy="860987"/>
          </a:xfrm>
        </p:spPr>
        <p:txBody>
          <a:bodyPr/>
          <a:lstStyle/>
          <a:p>
            <a:pPr algn="ctr"/>
            <a:r>
              <a:rPr lang="en-US" dirty="0" smtClean="0"/>
              <a:t>References cont’d</a:t>
            </a:r>
            <a:endParaRPr lang="en-US" dirty="0"/>
          </a:p>
        </p:txBody>
      </p:sp>
    </p:spTree>
    <p:extLst>
      <p:ext uri="{BB962C8B-B14F-4D97-AF65-F5344CB8AC3E}">
        <p14:creationId xmlns:p14="http://schemas.microsoft.com/office/powerpoint/2010/main" val="154118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0765"/>
            <a:ext cx="8229600" cy="5721147"/>
          </a:xfrm>
        </p:spPr>
        <p:txBody>
          <a:bodyPr/>
          <a:lstStyle/>
          <a:p>
            <a:r>
              <a:rPr lang="en-US" dirty="0"/>
              <a:t>Founded the Center for Defense Information in 1971 </a:t>
            </a:r>
            <a:endParaRPr lang="en-US" dirty="0" smtClean="0"/>
          </a:p>
          <a:p>
            <a:pPr marL="0" indent="0">
              <a:buNone/>
            </a:pPr>
            <a:endParaRPr lang="en-US" dirty="0" smtClean="0"/>
          </a:p>
          <a:p>
            <a:r>
              <a:rPr lang="en-US" dirty="0"/>
              <a:t>La </a:t>
            </a:r>
            <a:r>
              <a:rPr lang="en-US" dirty="0" err="1"/>
              <a:t>Rocque</a:t>
            </a:r>
            <a:r>
              <a:rPr lang="en-US" dirty="0"/>
              <a:t> was born in Kankakee, Illinois in </a:t>
            </a:r>
            <a:r>
              <a:rPr lang="en-US" dirty="0" smtClean="0"/>
              <a:t>1918 </a:t>
            </a:r>
            <a:r>
              <a:rPr lang="en-US" dirty="0"/>
              <a:t>and began his naval service in 1940. When the attack on Pearl Harbor was carried out, he was serving on the USS </a:t>
            </a:r>
            <a:r>
              <a:rPr lang="en-US" i="1" dirty="0" smtClean="0"/>
              <a:t>Macdonough</a:t>
            </a:r>
          </a:p>
          <a:p>
            <a:endParaRPr lang="en-US" i="1" dirty="0"/>
          </a:p>
          <a:p>
            <a:r>
              <a:rPr lang="en-US" dirty="0"/>
              <a:t>He participated in 13 major battles in World War II and worked for seven years in the Strategic Plans Directorate of the Joint Chiefs of Staff. In the Battle of Kwajalein, he was the first man to go ashore in the landings at Roi-Namur.</a:t>
            </a:r>
            <a:endParaRPr lang="en-US" i="1" dirty="0" smtClean="0"/>
          </a:p>
          <a:p>
            <a:endParaRPr lang="en-US" dirty="0"/>
          </a:p>
        </p:txBody>
      </p:sp>
      <p:sp>
        <p:nvSpPr>
          <p:cNvPr id="2" name="Title 1"/>
          <p:cNvSpPr>
            <a:spLocks noGrp="1"/>
          </p:cNvSpPr>
          <p:nvPr>
            <p:ph type="title"/>
          </p:nvPr>
        </p:nvSpPr>
        <p:spPr>
          <a:xfrm>
            <a:off x="457200" y="152400"/>
            <a:ext cx="8229600" cy="758365"/>
          </a:xfrm>
        </p:spPr>
        <p:txBody>
          <a:bodyPr/>
          <a:lstStyle/>
          <a:p>
            <a:pPr algn="ctr"/>
            <a:r>
              <a:rPr lang="en-US" dirty="0" smtClean="0"/>
              <a:t>Admiral La </a:t>
            </a:r>
            <a:r>
              <a:rPr lang="en-US" dirty="0" err="1" smtClean="0"/>
              <a:t>Rocque</a:t>
            </a:r>
            <a:endParaRPr lang="en-US" dirty="0"/>
          </a:p>
        </p:txBody>
      </p:sp>
    </p:spTree>
    <p:extLst>
      <p:ext uri="{BB962C8B-B14F-4D97-AF65-F5344CB8AC3E}">
        <p14:creationId xmlns:p14="http://schemas.microsoft.com/office/powerpoint/2010/main" val="26003967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4830"/>
            <a:ext cx="8229600" cy="6105978"/>
          </a:xfrm>
        </p:spPr>
        <p:txBody>
          <a:bodyPr/>
          <a:lstStyle/>
          <a:p>
            <a:r>
              <a:rPr lang="en-US" dirty="0"/>
              <a:t>He retired in 1972, disillusioned over the Vietnam War. La </a:t>
            </a:r>
            <a:r>
              <a:rPr lang="en-US" dirty="0" err="1"/>
              <a:t>Rocque</a:t>
            </a:r>
            <a:r>
              <a:rPr lang="en-US" dirty="0"/>
              <a:t> and his colleagues testified before Congress, frequently appeared in the media, and consulted many national and international political leaders</a:t>
            </a:r>
            <a:r>
              <a:rPr lang="en-US" dirty="0" smtClean="0"/>
              <a:t>.</a:t>
            </a:r>
          </a:p>
          <a:p>
            <a:endParaRPr lang="en-US" dirty="0"/>
          </a:p>
          <a:p>
            <a:r>
              <a:rPr lang="en-US" dirty="0"/>
              <a:t>In the 1980s, La </a:t>
            </a:r>
            <a:r>
              <a:rPr lang="en-US" dirty="0" err="1"/>
              <a:t>Rocque</a:t>
            </a:r>
            <a:r>
              <a:rPr lang="en-US" dirty="0"/>
              <a:t> founded a weekly public affairs television program, </a:t>
            </a:r>
            <a:r>
              <a:rPr lang="en-US" i="1" dirty="0"/>
              <a:t>America's Defense Monitor.</a:t>
            </a:r>
            <a:r>
              <a:rPr lang="en-US" dirty="0"/>
              <a:t> In 1974, he stated that in his experience, any ship that is capable of carrying nuclear weapons carries nuclear weapons and does not off-load them when they are in foreign ports. </a:t>
            </a:r>
          </a:p>
        </p:txBody>
      </p:sp>
    </p:spTree>
    <p:extLst>
      <p:ext uri="{BB962C8B-B14F-4D97-AF65-F5344CB8AC3E}">
        <p14:creationId xmlns:p14="http://schemas.microsoft.com/office/powerpoint/2010/main" val="301455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4624"/>
            <a:ext cx="8229600" cy="5621376"/>
          </a:xfrm>
        </p:spPr>
        <p:txBody>
          <a:bodyPr/>
          <a:lstStyle/>
          <a:p>
            <a:r>
              <a:rPr lang="en-US" dirty="0"/>
              <a:t>The statement directly conflicted with the Department of Defense's "neither confirm nor deny" (NC/ND) policy regarding such weapons and sparked controversy in Japan, which has had a non-nuclear policy since World War II</a:t>
            </a:r>
            <a:r>
              <a:rPr lang="en-US" dirty="0" smtClean="0"/>
              <a:t>.</a:t>
            </a:r>
          </a:p>
          <a:p>
            <a:endParaRPr lang="en-US" dirty="0"/>
          </a:p>
          <a:p>
            <a:r>
              <a:rPr lang="en-US" dirty="0"/>
              <a:t>As a Lieutenant Commander, La </a:t>
            </a:r>
            <a:r>
              <a:rPr lang="en-US" dirty="0" err="1"/>
              <a:t>Rocque</a:t>
            </a:r>
            <a:r>
              <a:rPr lang="en-US" dirty="0"/>
              <a:t> was commanding officer of USS Solar, destroyed on April 30, 1946, in an explosion while loading </a:t>
            </a:r>
            <a:r>
              <a:rPr lang="en-US" dirty="0" err="1"/>
              <a:t>torpex</a:t>
            </a:r>
            <a:r>
              <a:rPr lang="en-US" dirty="0"/>
              <a:t> at Naval Ammunition Depot, Earle (now Naval Weapons Station, Earle) in New Jersey. Five enlisted men and one officer were killed with 125 others wounded.</a:t>
            </a:r>
          </a:p>
        </p:txBody>
      </p:sp>
    </p:spTree>
    <p:extLst>
      <p:ext uri="{BB962C8B-B14F-4D97-AF65-F5344CB8AC3E}">
        <p14:creationId xmlns:p14="http://schemas.microsoft.com/office/powerpoint/2010/main" val="82819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87452"/>
            <a:ext cx="8229600" cy="5608548"/>
          </a:xfrm>
        </p:spPr>
        <p:txBody>
          <a:bodyPr>
            <a:normAutofit fontScale="92500" lnSpcReduction="20000"/>
          </a:bodyPr>
          <a:lstStyle/>
          <a:p>
            <a:r>
              <a:rPr lang="en-US" dirty="0"/>
              <a:t>La </a:t>
            </a:r>
            <a:r>
              <a:rPr lang="en-US" dirty="0" err="1"/>
              <a:t>Rocque</a:t>
            </a:r>
            <a:r>
              <a:rPr lang="en-US" dirty="0"/>
              <a:t> died in Washington, D.C. October 2016 at the age of 98</a:t>
            </a:r>
            <a:r>
              <a:rPr lang="en-US" dirty="0" smtClean="0"/>
              <a:t>.</a:t>
            </a:r>
          </a:p>
          <a:p>
            <a:endParaRPr lang="en-US" dirty="0"/>
          </a:p>
          <a:p>
            <a:r>
              <a:rPr lang="en-US" dirty="0"/>
              <a:t>He joined the Navy in 1940, served in the Pacific theater throughout World War II, and rose to the rank of two-star admiral, or rear admiral upper half</a:t>
            </a:r>
            <a:r>
              <a:rPr lang="en-US" dirty="0" smtClean="0"/>
              <a:t>.</a:t>
            </a:r>
          </a:p>
          <a:p>
            <a:endParaRPr lang="en-US" dirty="0"/>
          </a:p>
          <a:p>
            <a:r>
              <a:rPr lang="en-US" dirty="0"/>
              <a:t>He irritated many former colleagues with his outspoken criticism of Pentagon practices and what he considered a suicidal nuclear arms </a:t>
            </a:r>
            <a:r>
              <a:rPr lang="en-US" dirty="0" smtClean="0"/>
              <a:t>race</a:t>
            </a:r>
          </a:p>
          <a:p>
            <a:endParaRPr lang="en-US" dirty="0"/>
          </a:p>
          <a:p>
            <a:r>
              <a:rPr lang="en-US" dirty="0"/>
              <a:t>During the 1960s, he became one of the top strategic planners for the Joint Chiefs of Staff at the Pentagon. In 1968, he was sent to Vietnam to assess the conduct of the war and turned in a critical report questioning the US mission in Indochina.</a:t>
            </a: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61488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4830"/>
            <a:ext cx="8229600" cy="5711170"/>
          </a:xfrm>
        </p:spPr>
        <p:txBody>
          <a:bodyPr>
            <a:normAutofit fontScale="92500"/>
          </a:bodyPr>
          <a:lstStyle/>
          <a:p>
            <a:r>
              <a:rPr lang="en-US" dirty="0"/>
              <a:t>Admiral La </a:t>
            </a:r>
            <a:r>
              <a:rPr lang="en-US" dirty="0" err="1"/>
              <a:t>Rocque’s</a:t>
            </a:r>
            <a:r>
              <a:rPr lang="en-US" dirty="0"/>
              <a:t> analysis made him persona non grata at the Pentagon — ‘‘It was easier to keep the war going than to say ‘Call it off’ ‘’ — and he was passed </a:t>
            </a:r>
            <a:r>
              <a:rPr lang="en-US" dirty="0" smtClean="0"/>
              <a:t>over </a:t>
            </a:r>
            <a:r>
              <a:rPr lang="en-US" dirty="0"/>
              <a:t>for promotion</a:t>
            </a:r>
            <a:r>
              <a:rPr lang="en-US" dirty="0" smtClean="0"/>
              <a:t>.</a:t>
            </a:r>
          </a:p>
          <a:p>
            <a:endParaRPr lang="en-US" dirty="0"/>
          </a:p>
          <a:p>
            <a:r>
              <a:rPr lang="en-US" dirty="0"/>
              <a:t>When he retired from the Navy in 1972, he founded the Center for Defense Information, one of the first independent organizations relying on retired military officers to analyze defense policy with a skeptical eye</a:t>
            </a:r>
            <a:r>
              <a:rPr lang="en-US" dirty="0" smtClean="0"/>
              <a:t>.</a:t>
            </a:r>
          </a:p>
          <a:p>
            <a:endParaRPr lang="en-US" dirty="0"/>
          </a:p>
          <a:p>
            <a:r>
              <a:rPr lang="en-US" dirty="0"/>
              <a:t>Admiral La </a:t>
            </a:r>
            <a:r>
              <a:rPr lang="en-US" dirty="0" err="1"/>
              <a:t>Rocque</a:t>
            </a:r>
            <a:r>
              <a:rPr lang="en-US" dirty="0"/>
              <a:t>, who was later joined by retired Rear Admiral Eugene Carroll, guided the center for more than three decades. The group accepted no contributions from the government or from defense-related companies.</a:t>
            </a:r>
          </a:p>
        </p:txBody>
      </p:sp>
    </p:spTree>
    <p:extLst>
      <p:ext uri="{BB962C8B-B14F-4D97-AF65-F5344CB8AC3E}">
        <p14:creationId xmlns:p14="http://schemas.microsoft.com/office/powerpoint/2010/main" val="265899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9175"/>
            <a:ext cx="8229600" cy="5736825"/>
          </a:xfrm>
        </p:spPr>
        <p:txBody>
          <a:bodyPr>
            <a:normAutofit fontScale="92500"/>
          </a:bodyPr>
          <a:lstStyle/>
          <a:p>
            <a:r>
              <a:rPr lang="en-US" dirty="0"/>
              <a:t>Its widely read newsletter, Defense Monitor, exposed excessive spending by the Pentagon and highlighted various programs and weapon systems that Admiral La </a:t>
            </a:r>
            <a:r>
              <a:rPr lang="en-US" dirty="0" err="1"/>
              <a:t>Rocque</a:t>
            </a:r>
            <a:r>
              <a:rPr lang="en-US" dirty="0"/>
              <a:t> considered wasteful or unnecessary. He pointed out that the military used to manufacture its own weapons rather than rely on profit-motivated contractors</a:t>
            </a:r>
            <a:r>
              <a:rPr lang="en-US" dirty="0" smtClean="0"/>
              <a:t>.</a:t>
            </a:r>
          </a:p>
          <a:p>
            <a:endParaRPr lang="en-US" dirty="0"/>
          </a:p>
          <a:p>
            <a:r>
              <a:rPr lang="en-US" dirty="0"/>
              <a:t>His views made him one of the favorite military figures of liberal lawmakers on Capitol Hill, and he was a frequent presence on television and in the media. His larger goal, however, was to speak out against the threat of nuclear annihilation. He called for the dissolution of NATO and the Soviet-dominated Warsaw Pact and advocated greater cooperation in science and culture.</a:t>
            </a:r>
          </a:p>
        </p:txBody>
      </p:sp>
    </p:spTree>
    <p:extLst>
      <p:ext uri="{BB962C8B-B14F-4D97-AF65-F5344CB8AC3E}">
        <p14:creationId xmlns:p14="http://schemas.microsoft.com/office/powerpoint/2010/main" val="403152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61797"/>
            <a:ext cx="8229600" cy="5634203"/>
          </a:xfrm>
        </p:spPr>
        <p:txBody>
          <a:bodyPr/>
          <a:lstStyle/>
          <a:p>
            <a:r>
              <a:rPr lang="en-US" dirty="0"/>
              <a:t>Admiral La </a:t>
            </a:r>
            <a:r>
              <a:rPr lang="en-US" dirty="0" err="1"/>
              <a:t>Rocque’s</a:t>
            </a:r>
            <a:r>
              <a:rPr lang="en-US" dirty="0"/>
              <a:t> organization was the first to publish a reliable estimate of the number of nuclear warheads stockpiled by the United States and Soviet Union: 50,000. When he appeared on Soviet television in 1983, saying the administration of President Reagan supported a large US military buildup, the fallout from the defense establishment was immediate</a:t>
            </a:r>
            <a:r>
              <a:rPr lang="en-US" dirty="0" smtClean="0"/>
              <a:t>.</a:t>
            </a:r>
          </a:p>
          <a:p>
            <a:endParaRPr lang="en-US" dirty="0"/>
          </a:p>
          <a:p>
            <a:r>
              <a:rPr lang="en-US" dirty="0"/>
              <a:t>He was hardly divulging state secrets, but more than 500 retired admirals took out a full-page advertisement in the Washington Times condemning the center and Admiral La </a:t>
            </a:r>
            <a:r>
              <a:rPr lang="en-US" dirty="0" err="1"/>
              <a:t>Rocque</a:t>
            </a:r>
            <a:r>
              <a:rPr lang="en-US" dirty="0"/>
              <a:t> (and misspelling his name in the process). </a:t>
            </a:r>
            <a:endParaRPr lang="en-US" dirty="0" smtClean="0"/>
          </a:p>
          <a:p>
            <a:endParaRPr lang="en-US" dirty="0"/>
          </a:p>
        </p:txBody>
      </p:sp>
    </p:spTree>
    <p:extLst>
      <p:ext uri="{BB962C8B-B14F-4D97-AF65-F5344CB8AC3E}">
        <p14:creationId xmlns:p14="http://schemas.microsoft.com/office/powerpoint/2010/main" val="247261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7864"/>
            <a:ext cx="8229600" cy="6157288"/>
          </a:xfrm>
        </p:spPr>
        <p:txBody>
          <a:bodyPr/>
          <a:lstStyle/>
          <a:p>
            <a:r>
              <a:rPr lang="en-US" dirty="0"/>
              <a:t>When Admiral La </a:t>
            </a:r>
            <a:r>
              <a:rPr lang="en-US" dirty="0" err="1"/>
              <a:t>Rocque</a:t>
            </a:r>
            <a:r>
              <a:rPr lang="en-US" dirty="0"/>
              <a:t> was still in uniform, the Navy often sent him to schools, where he spoke of the harsh reality of war, drawing on his experiences in World War II</a:t>
            </a:r>
            <a:r>
              <a:rPr lang="en-US" dirty="0" smtClean="0"/>
              <a:t>.</a:t>
            </a:r>
          </a:p>
          <a:p>
            <a:endParaRPr lang="en-US" dirty="0"/>
          </a:p>
          <a:p>
            <a:r>
              <a:rPr lang="en-US" dirty="0"/>
              <a:t>Admiral La </a:t>
            </a:r>
            <a:r>
              <a:rPr lang="en-US" dirty="0" err="1"/>
              <a:t>Rocque</a:t>
            </a:r>
            <a:r>
              <a:rPr lang="en-US" dirty="0"/>
              <a:t> was aboard the destroyer USS Macdonough at Pearl Harbor when Japanese airplanes attacked on Dec. 7, 1941. He spent four years aboard ships in the Pacific and took part in many battles, sometimes going ashore with a rifle and sidearm</a:t>
            </a:r>
            <a:r>
              <a:rPr lang="en-US" dirty="0" smtClean="0"/>
              <a:t>.</a:t>
            </a:r>
          </a:p>
          <a:p>
            <a:endParaRPr lang="en-US" dirty="0"/>
          </a:p>
          <a:p>
            <a:r>
              <a:rPr lang="en-US" dirty="0"/>
              <a:t>After the war, Admiral La </a:t>
            </a:r>
            <a:r>
              <a:rPr lang="en-US" dirty="0" err="1"/>
              <a:t>Rocque</a:t>
            </a:r>
            <a:r>
              <a:rPr lang="en-US" dirty="0"/>
              <a:t> threw away many of his mementos. He wouldn’t watch movies about World War II</a:t>
            </a:r>
            <a:r>
              <a:rPr lang="en-US" dirty="0" smtClean="0"/>
              <a:t>.</a:t>
            </a:r>
          </a:p>
          <a:p>
            <a:endParaRPr lang="en-US" dirty="0"/>
          </a:p>
        </p:txBody>
      </p:sp>
    </p:spTree>
    <p:extLst>
      <p:ext uri="{BB962C8B-B14F-4D97-AF65-F5344CB8AC3E}">
        <p14:creationId xmlns:p14="http://schemas.microsoft.com/office/powerpoint/2010/main" val="18720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57</TotalTime>
  <Words>1305</Words>
  <Application>Microsoft Macintosh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Eugene Robert La Roque  Rear Admiral U.S. navy</vt:lpstr>
      <vt:lpstr>Admiral La Rocque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Quotes</vt:lpstr>
      <vt:lpstr>Quotes cont’d</vt:lpstr>
      <vt:lpstr>Videos</vt:lpstr>
      <vt:lpstr>References</vt:lpstr>
      <vt:lpstr>References cont’d</vt:lpstr>
    </vt:vector>
  </TitlesOfParts>
  <Company>Plymouth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Eugene Robert La Roque  Rear Admiral U.S. navy</dc:title>
  <dc:creator>Leo  Sandy</dc:creator>
  <cp:lastModifiedBy>Leo  Sandy</cp:lastModifiedBy>
  <cp:revision>13</cp:revision>
  <dcterms:created xsi:type="dcterms:W3CDTF">2018-02-28T19:03:40Z</dcterms:created>
  <dcterms:modified xsi:type="dcterms:W3CDTF">2018-02-28T20:01:25Z</dcterms:modified>
</cp:coreProperties>
</file>