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88" r:id="rId7"/>
    <p:sldId id="262" r:id="rId8"/>
    <p:sldId id="263" r:id="rId9"/>
    <p:sldId id="264" r:id="rId10"/>
    <p:sldId id="265" r:id="rId11"/>
    <p:sldId id="266" r:id="rId12"/>
    <p:sldId id="267" r:id="rId13"/>
    <p:sldId id="291" r:id="rId14"/>
    <p:sldId id="290" r:id="rId15"/>
    <p:sldId id="289" r:id="rId16"/>
    <p:sldId id="270" r:id="rId17"/>
    <p:sldId id="271" r:id="rId18"/>
    <p:sldId id="272" r:id="rId19"/>
    <p:sldId id="273" r:id="rId20"/>
    <p:sldId id="274" r:id="rId21"/>
    <p:sldId id="275" r:id="rId22"/>
    <p:sldId id="276" r:id="rId23"/>
    <p:sldId id="277" r:id="rId24"/>
    <p:sldId id="278" r:id="rId25"/>
    <p:sldId id="280" r:id="rId26"/>
    <p:sldId id="281" r:id="rId27"/>
    <p:sldId id="284" r:id="rId28"/>
    <p:sldId id="282" r:id="rId29"/>
    <p:sldId id="283" r:id="rId30"/>
    <p:sldId id="285" r:id="rId31"/>
    <p:sldId id="286" r:id="rId32"/>
    <p:sldId id="287" r:id="rId33"/>
    <p:sldId id="292" r:id="rId34"/>
    <p:sldId id="293" r:id="rId35"/>
    <p:sldId id="294" r:id="rId36"/>
    <p:sldId id="295"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Observation One</a:t>
            </a:r>
            <a:endParaRPr lang="en-US" dirty="0"/>
          </a:p>
        </c:rich>
      </c:tx>
      <c:layout>
        <c:manualLayout>
          <c:xMode val="edge"/>
          <c:yMode val="edge"/>
          <c:x val="9.8799525059367552E-2"/>
          <c:y val="3.827751196172248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Off-task</c:v>
                </c:pt>
              </c:strCache>
            </c:strRef>
          </c:tx>
          <c:spPr>
            <a:solidFill>
              <a:schemeClr val="accent1"/>
            </a:solidFill>
            <a:ln>
              <a:noFill/>
            </a:ln>
            <a:effectLst/>
          </c:spPr>
          <c:invertIfNegative val="0"/>
          <c:cat>
            <c:strRef>
              <c:f>Sheet1!$A$2:$A$5</c:f>
              <c:strCache>
                <c:ptCount val="1"/>
                <c:pt idx="0">
                  <c:v>Category 1</c:v>
                </c:pt>
              </c:strCache>
            </c:strRef>
          </c:cat>
          <c:val>
            <c:numRef>
              <c:f>Sheet1!$B$2:$B$5</c:f>
              <c:numCache>
                <c:formatCode>General</c:formatCode>
                <c:ptCount val="4"/>
                <c:pt idx="0">
                  <c:v>12</c:v>
                </c:pt>
              </c:numCache>
            </c:numRef>
          </c:val>
        </c:ser>
        <c:ser>
          <c:idx val="1"/>
          <c:order val="1"/>
          <c:tx>
            <c:strRef>
              <c:f>Sheet1!$C$1</c:f>
              <c:strCache>
                <c:ptCount val="1"/>
                <c:pt idx="0">
                  <c:v>Vocalizing</c:v>
                </c:pt>
              </c:strCache>
            </c:strRef>
          </c:tx>
          <c:spPr>
            <a:solidFill>
              <a:schemeClr val="accent2"/>
            </a:solidFill>
            <a:ln>
              <a:noFill/>
            </a:ln>
            <a:effectLst/>
          </c:spPr>
          <c:invertIfNegative val="0"/>
          <c:cat>
            <c:strRef>
              <c:f>Sheet1!$A$2:$A$5</c:f>
              <c:strCache>
                <c:ptCount val="1"/>
                <c:pt idx="0">
                  <c:v>Category 1</c:v>
                </c:pt>
              </c:strCache>
            </c:strRef>
          </c:cat>
          <c:val>
            <c:numRef>
              <c:f>Sheet1!$C$2:$C$5</c:f>
              <c:numCache>
                <c:formatCode>General</c:formatCode>
                <c:ptCount val="4"/>
                <c:pt idx="0">
                  <c:v>0</c:v>
                </c:pt>
              </c:numCache>
            </c:numRef>
          </c:val>
        </c:ser>
        <c:ser>
          <c:idx val="2"/>
          <c:order val="2"/>
          <c:tx>
            <c:strRef>
              <c:f>Sheet1!$D$1</c:f>
              <c:strCache>
                <c:ptCount val="1"/>
                <c:pt idx="0">
                  <c:v>Talks to T/P</c:v>
                </c:pt>
              </c:strCache>
            </c:strRef>
          </c:tx>
          <c:spPr>
            <a:solidFill>
              <a:schemeClr val="accent3"/>
            </a:solidFill>
            <a:ln>
              <a:noFill/>
            </a:ln>
            <a:effectLst/>
          </c:spPr>
          <c:invertIfNegative val="0"/>
          <c:cat>
            <c:strRef>
              <c:f>Sheet1!$A$2:$A$5</c:f>
              <c:strCache>
                <c:ptCount val="1"/>
                <c:pt idx="0">
                  <c:v>Category 1</c:v>
                </c:pt>
              </c:strCache>
            </c:strRef>
          </c:cat>
          <c:val>
            <c:numRef>
              <c:f>Sheet1!$D$2:$D$5</c:f>
              <c:numCache>
                <c:formatCode>General</c:formatCode>
                <c:ptCount val="4"/>
                <c:pt idx="0">
                  <c:v>4</c:v>
                </c:pt>
              </c:numCache>
            </c:numRef>
          </c:val>
        </c:ser>
        <c:ser>
          <c:idx val="3"/>
          <c:order val="3"/>
          <c:tx>
            <c:strRef>
              <c:f>Sheet1!$E$1</c:f>
              <c:strCache>
                <c:ptCount val="1"/>
                <c:pt idx="0">
                  <c:v>Plays with objects</c:v>
                </c:pt>
              </c:strCache>
            </c:strRef>
          </c:tx>
          <c:spPr>
            <a:solidFill>
              <a:schemeClr val="accent4"/>
            </a:solidFill>
            <a:ln>
              <a:noFill/>
            </a:ln>
            <a:effectLst/>
          </c:spPr>
          <c:invertIfNegative val="0"/>
          <c:cat>
            <c:strRef>
              <c:f>Sheet1!$A$2:$A$5</c:f>
              <c:strCache>
                <c:ptCount val="1"/>
                <c:pt idx="0">
                  <c:v>Category 1</c:v>
                </c:pt>
              </c:strCache>
            </c:strRef>
          </c:cat>
          <c:val>
            <c:numRef>
              <c:f>Sheet1!$E$2:$E$5</c:f>
              <c:numCache>
                <c:formatCode>General</c:formatCode>
                <c:ptCount val="4"/>
                <c:pt idx="0">
                  <c:v>2</c:v>
                </c:pt>
              </c:numCache>
            </c:numRef>
          </c:val>
        </c:ser>
        <c:ser>
          <c:idx val="4"/>
          <c:order val="4"/>
          <c:tx>
            <c:strRef>
              <c:f>Sheet1!$F$1</c:f>
              <c:strCache>
                <c:ptCount val="1"/>
                <c:pt idx="0">
                  <c:v>Out of Seat</c:v>
                </c:pt>
              </c:strCache>
            </c:strRef>
          </c:tx>
          <c:spPr>
            <a:solidFill>
              <a:schemeClr val="accent5"/>
            </a:solidFill>
            <a:ln>
              <a:noFill/>
            </a:ln>
            <a:effectLst/>
          </c:spPr>
          <c:invertIfNegative val="0"/>
          <c:cat>
            <c:strRef>
              <c:f>Sheet1!$A$2:$A$5</c:f>
              <c:strCache>
                <c:ptCount val="1"/>
                <c:pt idx="0">
                  <c:v>Category 1</c:v>
                </c:pt>
              </c:strCache>
            </c:strRef>
          </c:cat>
          <c:val>
            <c:numRef>
              <c:f>Sheet1!$F$2:$F$5</c:f>
              <c:numCache>
                <c:formatCode>General</c:formatCode>
                <c:ptCount val="4"/>
                <c:pt idx="0">
                  <c:v>7</c:v>
                </c:pt>
              </c:numCache>
            </c:numRef>
          </c:val>
        </c:ser>
        <c:ser>
          <c:idx val="5"/>
          <c:order val="5"/>
          <c:tx>
            <c:strRef>
              <c:f>Sheet1!$G$1</c:f>
              <c:strCache>
                <c:ptCount val="1"/>
                <c:pt idx="0">
                  <c:v>Negative</c:v>
                </c:pt>
              </c:strCache>
            </c:strRef>
          </c:tx>
          <c:spPr>
            <a:solidFill>
              <a:schemeClr val="accent6"/>
            </a:solidFill>
            <a:ln>
              <a:noFill/>
            </a:ln>
            <a:effectLst/>
          </c:spPr>
          <c:invertIfNegative val="0"/>
          <c:cat>
            <c:strRef>
              <c:f>Sheet1!$A$2:$A$5</c:f>
              <c:strCache>
                <c:ptCount val="1"/>
                <c:pt idx="0">
                  <c:v>Category 1</c:v>
                </c:pt>
              </c:strCache>
            </c:strRef>
          </c:cat>
          <c:val>
            <c:numRef>
              <c:f>Sheet1!$G$2:$G$5</c:f>
              <c:numCache>
                <c:formatCode>General</c:formatCode>
                <c:ptCount val="4"/>
                <c:pt idx="0">
                  <c:v>3</c:v>
                </c:pt>
              </c:numCache>
            </c:numRef>
          </c:val>
        </c:ser>
        <c:ser>
          <c:idx val="6"/>
          <c:order val="6"/>
          <c:tx>
            <c:strRef>
              <c:f>Sheet1!$H$1</c:f>
              <c:strCache>
                <c:ptCount val="1"/>
                <c:pt idx="0">
                  <c:v>Teacher commands</c:v>
                </c:pt>
              </c:strCache>
            </c:strRef>
          </c:tx>
          <c:spPr>
            <a:solidFill>
              <a:schemeClr val="accent1">
                <a:lumMod val="60000"/>
              </a:schemeClr>
            </a:solidFill>
            <a:ln>
              <a:noFill/>
            </a:ln>
            <a:effectLst/>
          </c:spPr>
          <c:invertIfNegative val="0"/>
          <c:cat>
            <c:strRef>
              <c:f>Sheet1!$A$2:$A$5</c:f>
              <c:strCache>
                <c:ptCount val="1"/>
                <c:pt idx="0">
                  <c:v>Category 1</c:v>
                </c:pt>
              </c:strCache>
            </c:strRef>
          </c:cat>
          <c:val>
            <c:numRef>
              <c:f>Sheet1!$H$2:$H$5</c:f>
              <c:numCache>
                <c:formatCode>General</c:formatCode>
                <c:ptCount val="4"/>
                <c:pt idx="0">
                  <c:v>2</c:v>
                </c:pt>
              </c:numCache>
            </c:numRef>
          </c:val>
        </c:ser>
        <c:dLbls>
          <c:showLegendKey val="0"/>
          <c:showVal val="0"/>
          <c:showCatName val="0"/>
          <c:showSerName val="0"/>
          <c:showPercent val="0"/>
          <c:showBubbleSize val="0"/>
        </c:dLbls>
        <c:gapWidth val="219"/>
        <c:overlap val="-27"/>
        <c:axId val="282397592"/>
        <c:axId val="282397984"/>
      </c:barChart>
      <c:catAx>
        <c:axId val="282397592"/>
        <c:scaling>
          <c:orientation val="minMax"/>
        </c:scaling>
        <c:delete val="0"/>
        <c:axPos val="b"/>
        <c:title>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2397984"/>
        <c:crosses val="autoZero"/>
        <c:auto val="1"/>
        <c:lblAlgn val="ctr"/>
        <c:lblOffset val="100"/>
        <c:noMultiLvlLbl val="0"/>
      </c:catAx>
      <c:valAx>
        <c:axId val="2823979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 of Times Off-Task</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2397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Observation Two</a:t>
            </a:r>
            <a:endParaRPr lang="en-US" dirty="0"/>
          </a:p>
        </c:rich>
      </c:tx>
      <c:layout>
        <c:manualLayout>
          <c:xMode val="edge"/>
          <c:yMode val="edge"/>
          <c:x val="9.8799525059367552E-2"/>
          <c:y val="3.827751196172248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Off-task</c:v>
                </c:pt>
              </c:strCache>
            </c:strRef>
          </c:tx>
          <c:spPr>
            <a:solidFill>
              <a:schemeClr val="accent1"/>
            </a:solidFill>
            <a:ln>
              <a:noFill/>
            </a:ln>
            <a:effectLst/>
          </c:spPr>
          <c:invertIfNegative val="0"/>
          <c:cat>
            <c:strRef>
              <c:f>Sheet1!$A$2:$A$5</c:f>
              <c:strCache>
                <c:ptCount val="1"/>
                <c:pt idx="0">
                  <c:v>Category 1</c:v>
                </c:pt>
              </c:strCache>
            </c:strRef>
          </c:cat>
          <c:val>
            <c:numRef>
              <c:f>Sheet1!$B$2:$B$5</c:f>
              <c:numCache>
                <c:formatCode>General</c:formatCode>
                <c:ptCount val="4"/>
                <c:pt idx="0">
                  <c:v>9</c:v>
                </c:pt>
              </c:numCache>
            </c:numRef>
          </c:val>
        </c:ser>
        <c:ser>
          <c:idx val="1"/>
          <c:order val="1"/>
          <c:tx>
            <c:strRef>
              <c:f>Sheet1!$C$1</c:f>
              <c:strCache>
                <c:ptCount val="1"/>
                <c:pt idx="0">
                  <c:v>Vocalizing</c:v>
                </c:pt>
              </c:strCache>
            </c:strRef>
          </c:tx>
          <c:spPr>
            <a:solidFill>
              <a:schemeClr val="accent2"/>
            </a:solidFill>
            <a:ln>
              <a:noFill/>
            </a:ln>
            <a:effectLst/>
          </c:spPr>
          <c:invertIfNegative val="0"/>
          <c:cat>
            <c:strRef>
              <c:f>Sheet1!$A$2:$A$5</c:f>
              <c:strCache>
                <c:ptCount val="1"/>
                <c:pt idx="0">
                  <c:v>Category 1</c:v>
                </c:pt>
              </c:strCache>
            </c:strRef>
          </c:cat>
          <c:val>
            <c:numRef>
              <c:f>Sheet1!$C$2:$C$5</c:f>
              <c:numCache>
                <c:formatCode>General</c:formatCode>
                <c:ptCount val="4"/>
                <c:pt idx="0">
                  <c:v>0</c:v>
                </c:pt>
              </c:numCache>
            </c:numRef>
          </c:val>
        </c:ser>
        <c:ser>
          <c:idx val="2"/>
          <c:order val="2"/>
          <c:tx>
            <c:strRef>
              <c:f>Sheet1!$D$1</c:f>
              <c:strCache>
                <c:ptCount val="1"/>
                <c:pt idx="0">
                  <c:v>Talks to T/P</c:v>
                </c:pt>
              </c:strCache>
            </c:strRef>
          </c:tx>
          <c:spPr>
            <a:solidFill>
              <a:schemeClr val="accent3"/>
            </a:solidFill>
            <a:ln>
              <a:noFill/>
            </a:ln>
            <a:effectLst/>
          </c:spPr>
          <c:invertIfNegative val="0"/>
          <c:cat>
            <c:strRef>
              <c:f>Sheet1!$A$2:$A$5</c:f>
              <c:strCache>
                <c:ptCount val="1"/>
                <c:pt idx="0">
                  <c:v>Category 1</c:v>
                </c:pt>
              </c:strCache>
            </c:strRef>
          </c:cat>
          <c:val>
            <c:numRef>
              <c:f>Sheet1!$D$2:$D$5</c:f>
              <c:numCache>
                <c:formatCode>General</c:formatCode>
                <c:ptCount val="4"/>
                <c:pt idx="0">
                  <c:v>10</c:v>
                </c:pt>
              </c:numCache>
            </c:numRef>
          </c:val>
        </c:ser>
        <c:ser>
          <c:idx val="3"/>
          <c:order val="3"/>
          <c:tx>
            <c:strRef>
              <c:f>Sheet1!$E$1</c:f>
              <c:strCache>
                <c:ptCount val="1"/>
                <c:pt idx="0">
                  <c:v>Plays with objects</c:v>
                </c:pt>
              </c:strCache>
            </c:strRef>
          </c:tx>
          <c:spPr>
            <a:solidFill>
              <a:schemeClr val="accent4"/>
            </a:solidFill>
            <a:ln>
              <a:noFill/>
            </a:ln>
            <a:effectLst/>
          </c:spPr>
          <c:invertIfNegative val="0"/>
          <c:cat>
            <c:strRef>
              <c:f>Sheet1!$A$2:$A$5</c:f>
              <c:strCache>
                <c:ptCount val="1"/>
                <c:pt idx="0">
                  <c:v>Category 1</c:v>
                </c:pt>
              </c:strCache>
            </c:strRef>
          </c:cat>
          <c:val>
            <c:numRef>
              <c:f>Sheet1!$E$2:$E$5</c:f>
              <c:numCache>
                <c:formatCode>General</c:formatCode>
                <c:ptCount val="4"/>
                <c:pt idx="0">
                  <c:v>0</c:v>
                </c:pt>
              </c:numCache>
            </c:numRef>
          </c:val>
        </c:ser>
        <c:ser>
          <c:idx val="4"/>
          <c:order val="4"/>
          <c:tx>
            <c:strRef>
              <c:f>Sheet1!$F$1</c:f>
              <c:strCache>
                <c:ptCount val="1"/>
                <c:pt idx="0">
                  <c:v>Out of Seat</c:v>
                </c:pt>
              </c:strCache>
            </c:strRef>
          </c:tx>
          <c:spPr>
            <a:solidFill>
              <a:schemeClr val="accent5"/>
            </a:solidFill>
            <a:ln>
              <a:noFill/>
            </a:ln>
            <a:effectLst/>
          </c:spPr>
          <c:invertIfNegative val="0"/>
          <c:cat>
            <c:strRef>
              <c:f>Sheet1!$A$2:$A$5</c:f>
              <c:strCache>
                <c:ptCount val="1"/>
                <c:pt idx="0">
                  <c:v>Category 1</c:v>
                </c:pt>
              </c:strCache>
            </c:strRef>
          </c:cat>
          <c:val>
            <c:numRef>
              <c:f>Sheet1!$F$2:$F$5</c:f>
              <c:numCache>
                <c:formatCode>General</c:formatCode>
                <c:ptCount val="4"/>
                <c:pt idx="0">
                  <c:v>3</c:v>
                </c:pt>
              </c:numCache>
            </c:numRef>
          </c:val>
        </c:ser>
        <c:ser>
          <c:idx val="5"/>
          <c:order val="5"/>
          <c:tx>
            <c:strRef>
              <c:f>Sheet1!$G$1</c:f>
              <c:strCache>
                <c:ptCount val="1"/>
                <c:pt idx="0">
                  <c:v>Negative</c:v>
                </c:pt>
              </c:strCache>
            </c:strRef>
          </c:tx>
          <c:spPr>
            <a:solidFill>
              <a:schemeClr val="accent6"/>
            </a:solidFill>
            <a:ln>
              <a:noFill/>
            </a:ln>
            <a:effectLst/>
          </c:spPr>
          <c:invertIfNegative val="0"/>
          <c:cat>
            <c:strRef>
              <c:f>Sheet1!$A$2:$A$5</c:f>
              <c:strCache>
                <c:ptCount val="1"/>
                <c:pt idx="0">
                  <c:v>Category 1</c:v>
                </c:pt>
              </c:strCache>
            </c:strRef>
          </c:cat>
          <c:val>
            <c:numRef>
              <c:f>Sheet1!$G$2:$G$5</c:f>
              <c:numCache>
                <c:formatCode>General</c:formatCode>
                <c:ptCount val="4"/>
                <c:pt idx="0">
                  <c:v>6</c:v>
                </c:pt>
              </c:numCache>
            </c:numRef>
          </c:val>
        </c:ser>
        <c:ser>
          <c:idx val="6"/>
          <c:order val="6"/>
          <c:tx>
            <c:strRef>
              <c:f>Sheet1!$H$1</c:f>
              <c:strCache>
                <c:ptCount val="1"/>
                <c:pt idx="0">
                  <c:v>Teacher commands</c:v>
                </c:pt>
              </c:strCache>
            </c:strRef>
          </c:tx>
          <c:spPr>
            <a:solidFill>
              <a:schemeClr val="accent1">
                <a:lumMod val="60000"/>
              </a:schemeClr>
            </a:solidFill>
            <a:ln>
              <a:noFill/>
            </a:ln>
            <a:effectLst/>
          </c:spPr>
          <c:invertIfNegative val="0"/>
          <c:cat>
            <c:strRef>
              <c:f>Sheet1!$A$2:$A$5</c:f>
              <c:strCache>
                <c:ptCount val="1"/>
                <c:pt idx="0">
                  <c:v>Category 1</c:v>
                </c:pt>
              </c:strCache>
            </c:strRef>
          </c:cat>
          <c:val>
            <c:numRef>
              <c:f>Sheet1!$H$2:$H$5</c:f>
              <c:numCache>
                <c:formatCode>General</c:formatCode>
                <c:ptCount val="4"/>
                <c:pt idx="0">
                  <c:v>5</c:v>
                </c:pt>
              </c:numCache>
            </c:numRef>
          </c:val>
        </c:ser>
        <c:dLbls>
          <c:showLegendKey val="0"/>
          <c:showVal val="0"/>
          <c:showCatName val="0"/>
          <c:showSerName val="0"/>
          <c:showPercent val="0"/>
          <c:showBubbleSize val="0"/>
        </c:dLbls>
        <c:gapWidth val="219"/>
        <c:overlap val="-27"/>
        <c:axId val="282396808"/>
        <c:axId val="282396416"/>
      </c:barChart>
      <c:catAx>
        <c:axId val="282396808"/>
        <c:scaling>
          <c:orientation val="minMax"/>
        </c:scaling>
        <c:delete val="0"/>
        <c:axPos val="b"/>
        <c:title>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2396416"/>
        <c:crosses val="autoZero"/>
        <c:auto val="1"/>
        <c:lblAlgn val="ctr"/>
        <c:lblOffset val="100"/>
        <c:noMultiLvlLbl val="0"/>
      </c:catAx>
      <c:valAx>
        <c:axId val="2823964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#of Times</a:t>
                </a:r>
                <a:r>
                  <a:rPr lang="en-US" baseline="0" dirty="0" smtClean="0"/>
                  <a:t> Off-Task</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2396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Observation Three</a:t>
            </a:r>
            <a:endParaRPr lang="en-US" dirty="0"/>
          </a:p>
        </c:rich>
      </c:tx>
      <c:layout>
        <c:manualLayout>
          <c:xMode val="edge"/>
          <c:yMode val="edge"/>
          <c:x val="9.8799525059367552E-2"/>
          <c:y val="3.827751196172248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Off-task</c:v>
                </c:pt>
              </c:strCache>
            </c:strRef>
          </c:tx>
          <c:spPr>
            <a:solidFill>
              <a:schemeClr val="accent1"/>
            </a:solidFill>
            <a:ln>
              <a:noFill/>
            </a:ln>
            <a:effectLst/>
          </c:spPr>
          <c:invertIfNegative val="0"/>
          <c:cat>
            <c:strRef>
              <c:f>Sheet1!$A$2:$A$5</c:f>
              <c:strCache>
                <c:ptCount val="1"/>
                <c:pt idx="0">
                  <c:v>Category 1</c:v>
                </c:pt>
              </c:strCache>
            </c:strRef>
          </c:cat>
          <c:val>
            <c:numRef>
              <c:f>Sheet1!$B$2:$B$5</c:f>
              <c:numCache>
                <c:formatCode>General</c:formatCode>
                <c:ptCount val="4"/>
                <c:pt idx="0">
                  <c:v>14</c:v>
                </c:pt>
              </c:numCache>
            </c:numRef>
          </c:val>
        </c:ser>
        <c:ser>
          <c:idx val="1"/>
          <c:order val="1"/>
          <c:tx>
            <c:strRef>
              <c:f>Sheet1!$C$1</c:f>
              <c:strCache>
                <c:ptCount val="1"/>
                <c:pt idx="0">
                  <c:v>Vocalizing</c:v>
                </c:pt>
              </c:strCache>
            </c:strRef>
          </c:tx>
          <c:spPr>
            <a:solidFill>
              <a:schemeClr val="accent2"/>
            </a:solidFill>
            <a:ln>
              <a:noFill/>
            </a:ln>
            <a:effectLst/>
          </c:spPr>
          <c:invertIfNegative val="0"/>
          <c:cat>
            <c:strRef>
              <c:f>Sheet1!$A$2:$A$5</c:f>
              <c:strCache>
                <c:ptCount val="1"/>
                <c:pt idx="0">
                  <c:v>Category 1</c:v>
                </c:pt>
              </c:strCache>
            </c:strRef>
          </c:cat>
          <c:val>
            <c:numRef>
              <c:f>Sheet1!$C$2:$C$5</c:f>
              <c:numCache>
                <c:formatCode>General</c:formatCode>
                <c:ptCount val="4"/>
                <c:pt idx="0">
                  <c:v>0</c:v>
                </c:pt>
              </c:numCache>
            </c:numRef>
          </c:val>
        </c:ser>
        <c:ser>
          <c:idx val="2"/>
          <c:order val="2"/>
          <c:tx>
            <c:strRef>
              <c:f>Sheet1!$D$1</c:f>
              <c:strCache>
                <c:ptCount val="1"/>
                <c:pt idx="0">
                  <c:v>Talks to T/P</c:v>
                </c:pt>
              </c:strCache>
            </c:strRef>
          </c:tx>
          <c:spPr>
            <a:solidFill>
              <a:schemeClr val="accent3"/>
            </a:solidFill>
            <a:ln>
              <a:noFill/>
            </a:ln>
            <a:effectLst/>
          </c:spPr>
          <c:invertIfNegative val="0"/>
          <c:cat>
            <c:strRef>
              <c:f>Sheet1!$A$2:$A$5</c:f>
              <c:strCache>
                <c:ptCount val="1"/>
                <c:pt idx="0">
                  <c:v>Category 1</c:v>
                </c:pt>
              </c:strCache>
            </c:strRef>
          </c:cat>
          <c:val>
            <c:numRef>
              <c:f>Sheet1!$D$2:$D$5</c:f>
              <c:numCache>
                <c:formatCode>General</c:formatCode>
                <c:ptCount val="4"/>
                <c:pt idx="0">
                  <c:v>5</c:v>
                </c:pt>
              </c:numCache>
            </c:numRef>
          </c:val>
        </c:ser>
        <c:ser>
          <c:idx val="3"/>
          <c:order val="3"/>
          <c:tx>
            <c:strRef>
              <c:f>Sheet1!$E$1</c:f>
              <c:strCache>
                <c:ptCount val="1"/>
                <c:pt idx="0">
                  <c:v>Plays with objects</c:v>
                </c:pt>
              </c:strCache>
            </c:strRef>
          </c:tx>
          <c:spPr>
            <a:solidFill>
              <a:schemeClr val="accent4"/>
            </a:solidFill>
            <a:ln>
              <a:noFill/>
            </a:ln>
            <a:effectLst/>
          </c:spPr>
          <c:invertIfNegative val="0"/>
          <c:cat>
            <c:strRef>
              <c:f>Sheet1!$A$2:$A$5</c:f>
              <c:strCache>
                <c:ptCount val="1"/>
                <c:pt idx="0">
                  <c:v>Category 1</c:v>
                </c:pt>
              </c:strCache>
            </c:strRef>
          </c:cat>
          <c:val>
            <c:numRef>
              <c:f>Sheet1!$E$2:$E$5</c:f>
              <c:numCache>
                <c:formatCode>General</c:formatCode>
                <c:ptCount val="4"/>
                <c:pt idx="0">
                  <c:v>5</c:v>
                </c:pt>
              </c:numCache>
            </c:numRef>
          </c:val>
        </c:ser>
        <c:ser>
          <c:idx val="4"/>
          <c:order val="4"/>
          <c:tx>
            <c:strRef>
              <c:f>Sheet1!$F$1</c:f>
              <c:strCache>
                <c:ptCount val="1"/>
                <c:pt idx="0">
                  <c:v>Out of Seat</c:v>
                </c:pt>
              </c:strCache>
            </c:strRef>
          </c:tx>
          <c:spPr>
            <a:solidFill>
              <a:schemeClr val="accent5"/>
            </a:solidFill>
            <a:ln>
              <a:noFill/>
            </a:ln>
            <a:effectLst/>
          </c:spPr>
          <c:invertIfNegative val="0"/>
          <c:cat>
            <c:strRef>
              <c:f>Sheet1!$A$2:$A$5</c:f>
              <c:strCache>
                <c:ptCount val="1"/>
                <c:pt idx="0">
                  <c:v>Category 1</c:v>
                </c:pt>
              </c:strCache>
            </c:strRef>
          </c:cat>
          <c:val>
            <c:numRef>
              <c:f>Sheet1!$F$2:$F$5</c:f>
              <c:numCache>
                <c:formatCode>General</c:formatCode>
                <c:ptCount val="4"/>
                <c:pt idx="0">
                  <c:v>11</c:v>
                </c:pt>
              </c:numCache>
            </c:numRef>
          </c:val>
        </c:ser>
        <c:ser>
          <c:idx val="5"/>
          <c:order val="5"/>
          <c:tx>
            <c:strRef>
              <c:f>Sheet1!$G$1</c:f>
              <c:strCache>
                <c:ptCount val="1"/>
                <c:pt idx="0">
                  <c:v>Negative</c:v>
                </c:pt>
              </c:strCache>
            </c:strRef>
          </c:tx>
          <c:spPr>
            <a:solidFill>
              <a:schemeClr val="accent6"/>
            </a:solidFill>
            <a:ln>
              <a:noFill/>
            </a:ln>
            <a:effectLst/>
          </c:spPr>
          <c:invertIfNegative val="0"/>
          <c:cat>
            <c:strRef>
              <c:f>Sheet1!$A$2:$A$5</c:f>
              <c:strCache>
                <c:ptCount val="1"/>
                <c:pt idx="0">
                  <c:v>Category 1</c:v>
                </c:pt>
              </c:strCache>
            </c:strRef>
          </c:cat>
          <c:val>
            <c:numRef>
              <c:f>Sheet1!$G$2:$G$5</c:f>
              <c:numCache>
                <c:formatCode>General</c:formatCode>
                <c:ptCount val="4"/>
                <c:pt idx="0">
                  <c:v>0</c:v>
                </c:pt>
              </c:numCache>
            </c:numRef>
          </c:val>
        </c:ser>
        <c:ser>
          <c:idx val="6"/>
          <c:order val="6"/>
          <c:tx>
            <c:strRef>
              <c:f>Sheet1!$H$1</c:f>
              <c:strCache>
                <c:ptCount val="1"/>
                <c:pt idx="0">
                  <c:v>Teacher commands</c:v>
                </c:pt>
              </c:strCache>
            </c:strRef>
          </c:tx>
          <c:spPr>
            <a:solidFill>
              <a:schemeClr val="accent1">
                <a:lumMod val="60000"/>
              </a:schemeClr>
            </a:solidFill>
            <a:ln>
              <a:noFill/>
            </a:ln>
            <a:effectLst/>
          </c:spPr>
          <c:invertIfNegative val="0"/>
          <c:cat>
            <c:strRef>
              <c:f>Sheet1!$A$2:$A$5</c:f>
              <c:strCache>
                <c:ptCount val="1"/>
                <c:pt idx="0">
                  <c:v>Category 1</c:v>
                </c:pt>
              </c:strCache>
            </c:strRef>
          </c:cat>
          <c:val>
            <c:numRef>
              <c:f>Sheet1!$H$2:$H$5</c:f>
              <c:numCache>
                <c:formatCode>General</c:formatCode>
                <c:ptCount val="4"/>
                <c:pt idx="0">
                  <c:v>2</c:v>
                </c:pt>
              </c:numCache>
            </c:numRef>
          </c:val>
        </c:ser>
        <c:dLbls>
          <c:showLegendKey val="0"/>
          <c:showVal val="0"/>
          <c:showCatName val="0"/>
          <c:showSerName val="0"/>
          <c:showPercent val="0"/>
          <c:showBubbleSize val="0"/>
        </c:dLbls>
        <c:gapWidth val="219"/>
        <c:overlap val="-27"/>
        <c:axId val="284294696"/>
        <c:axId val="284291168"/>
      </c:barChart>
      <c:catAx>
        <c:axId val="284294696"/>
        <c:scaling>
          <c:orientation val="minMax"/>
        </c:scaling>
        <c:delete val="0"/>
        <c:axPos val="b"/>
        <c:title>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4291168"/>
        <c:crosses val="autoZero"/>
        <c:auto val="1"/>
        <c:lblAlgn val="ctr"/>
        <c:lblOffset val="100"/>
        <c:noMultiLvlLbl val="0"/>
      </c:catAx>
      <c:valAx>
        <c:axId val="284291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#of Times Off-Task</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4294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4/14/2014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4/14/2014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7" y="1738649"/>
            <a:ext cx="6815669" cy="1326044"/>
          </a:xfrm>
        </p:spPr>
        <p:txBody>
          <a:bodyPr/>
          <a:lstStyle/>
          <a:p>
            <a:r>
              <a:rPr lang="en-US" dirty="0" smtClean="0"/>
              <a:t>FBA for Jacob</a:t>
            </a:r>
            <a:endParaRPr lang="en-US" dirty="0"/>
          </a:p>
        </p:txBody>
      </p:sp>
      <p:sp>
        <p:nvSpPr>
          <p:cNvPr id="3" name="Subtitle 2"/>
          <p:cNvSpPr>
            <a:spLocks noGrp="1"/>
          </p:cNvSpPr>
          <p:nvPr>
            <p:ph type="subTitle" idx="1"/>
          </p:nvPr>
        </p:nvSpPr>
        <p:spPr>
          <a:xfrm>
            <a:off x="2692398" y="3593206"/>
            <a:ext cx="6815669" cy="1609859"/>
          </a:xfrm>
        </p:spPr>
        <p:txBody>
          <a:bodyPr>
            <a:normAutofit fontScale="70000" lnSpcReduction="20000"/>
          </a:bodyPr>
          <a:lstStyle/>
          <a:p>
            <a:r>
              <a:rPr lang="en-US" dirty="0"/>
              <a:t>By: </a:t>
            </a:r>
            <a:r>
              <a:rPr lang="en-US" dirty="0" smtClean="0"/>
              <a:t>Kristen Janowicz</a:t>
            </a:r>
            <a:endParaRPr lang="en-US" dirty="0"/>
          </a:p>
          <a:p>
            <a:r>
              <a:rPr lang="en-US" dirty="0"/>
              <a:t>Plymouth State University </a:t>
            </a:r>
          </a:p>
          <a:p>
            <a:r>
              <a:rPr lang="en-US" dirty="0"/>
              <a:t>Behavior Disorders in </a:t>
            </a:r>
            <a:r>
              <a:rPr lang="en-US" dirty="0" smtClean="0"/>
              <a:t>School Age Children</a:t>
            </a:r>
            <a:endParaRPr lang="en-US" dirty="0"/>
          </a:p>
          <a:p>
            <a:r>
              <a:rPr lang="en-US" dirty="0"/>
              <a:t>Winter </a:t>
            </a:r>
            <a:r>
              <a:rPr lang="en-US" dirty="0" smtClean="0"/>
              <a:t>2014</a:t>
            </a:r>
            <a:endParaRPr lang="en-US" dirty="0"/>
          </a:p>
          <a:p>
            <a:r>
              <a:rPr lang="en-US" dirty="0"/>
              <a:t>Dr. Lebrun</a:t>
            </a:r>
          </a:p>
          <a:p>
            <a:endParaRPr lang="en-US" dirty="0"/>
          </a:p>
        </p:txBody>
      </p:sp>
    </p:spTree>
    <p:extLst>
      <p:ext uri="{BB962C8B-B14F-4D97-AF65-F5344CB8AC3E}">
        <p14:creationId xmlns:p14="http://schemas.microsoft.com/office/powerpoint/2010/main" val="2446476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Interventions to Maintain Positive Behaviors</a:t>
            </a:r>
            <a:endParaRPr lang="en-US" dirty="0"/>
          </a:p>
        </p:txBody>
      </p:sp>
      <p:sp>
        <p:nvSpPr>
          <p:cNvPr id="3" name="Content Placeholder 2"/>
          <p:cNvSpPr>
            <a:spLocks noGrp="1"/>
          </p:cNvSpPr>
          <p:nvPr>
            <p:ph idx="1"/>
          </p:nvPr>
        </p:nvSpPr>
        <p:spPr/>
        <p:txBody>
          <a:bodyPr>
            <a:normAutofit lnSpcReduction="10000"/>
          </a:bodyPr>
          <a:lstStyle/>
          <a:p>
            <a:r>
              <a:rPr lang="en-US" dirty="0" smtClean="0"/>
              <a:t>Jacob will be reinforced for on-task behaviors and task completion with a turn on the iPad.</a:t>
            </a:r>
          </a:p>
          <a:p>
            <a:r>
              <a:rPr lang="en-US" dirty="0" smtClean="0"/>
              <a:t>Jacob will receive verbal recognition from teachers when he is displaying positive behaviors in order to help him maintain motivation during assignments.</a:t>
            </a:r>
          </a:p>
          <a:p>
            <a:r>
              <a:rPr lang="en-US" dirty="0" smtClean="0"/>
              <a:t>Jacob will self-monitor through the “Activity Checklist.” </a:t>
            </a:r>
          </a:p>
          <a:p>
            <a:r>
              <a:rPr lang="en-US" dirty="0" smtClean="0"/>
              <a:t>Jacob will receive a choice of games, so he can feel in charge and choose a game that interests him. </a:t>
            </a:r>
            <a:endParaRPr lang="en-US" dirty="0"/>
          </a:p>
        </p:txBody>
      </p:sp>
    </p:spTree>
    <p:extLst>
      <p:ext uri="{BB962C8B-B14F-4D97-AF65-F5344CB8AC3E}">
        <p14:creationId xmlns:p14="http://schemas.microsoft.com/office/powerpoint/2010/main" val="60659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782274"/>
          </a:xfrm>
        </p:spPr>
        <p:txBody>
          <a:bodyPr>
            <a:normAutofit/>
          </a:bodyPr>
          <a:lstStyle/>
          <a:p>
            <a:r>
              <a:rPr lang="en-US" dirty="0" smtClean="0"/>
              <a:t>Interview Summary #1</a:t>
            </a:r>
            <a:endParaRPr lang="en-US" dirty="0"/>
          </a:p>
        </p:txBody>
      </p:sp>
      <p:sp>
        <p:nvSpPr>
          <p:cNvPr id="3" name="Content Placeholder 2"/>
          <p:cNvSpPr>
            <a:spLocks noGrp="1"/>
          </p:cNvSpPr>
          <p:nvPr>
            <p:ph idx="1"/>
          </p:nvPr>
        </p:nvSpPr>
        <p:spPr/>
        <p:txBody>
          <a:bodyPr/>
          <a:lstStyle/>
          <a:p>
            <a:pPr marL="0" indent="0">
              <a:buNone/>
            </a:pPr>
            <a:r>
              <a:rPr lang="en-US" dirty="0" smtClean="0"/>
              <a:t>When interviewing Jacob’s teacher, she expressed concern regarding his inattentiveness and off-task behaviors. Jacob struggles to maintain focus in the classroom and avoids doing many tasks that are difficult for him. Jacob’s family is very important to him and he is interested in the outdoors. Jacob dislikes subjects Reading and Math. Jacob’s problem behaviors are displayed on a daily basis in the general education classroom. Right now, Jacob responds well to verbal praise, but she would like for him to learn coping skills, find strategies to help him focus and suggested that he may be willing to work for a reward. </a:t>
            </a:r>
            <a:endParaRPr lang="en-US" dirty="0"/>
          </a:p>
        </p:txBody>
      </p:sp>
      <p:sp>
        <p:nvSpPr>
          <p:cNvPr id="4" name="TextBox 3"/>
          <p:cNvSpPr txBox="1"/>
          <p:nvPr/>
        </p:nvSpPr>
        <p:spPr>
          <a:xfrm>
            <a:off x="3618963" y="1880315"/>
            <a:ext cx="4713668" cy="373488"/>
          </a:xfrm>
          <a:prstGeom prst="rect">
            <a:avLst/>
          </a:prstGeom>
          <a:noFill/>
        </p:spPr>
        <p:txBody>
          <a:bodyPr wrap="square" rtlCol="0">
            <a:spAutoFit/>
          </a:bodyPr>
          <a:lstStyle/>
          <a:p>
            <a:r>
              <a:rPr lang="en-US" dirty="0" smtClean="0"/>
              <a:t>Note: Please view interview in Appendix </a:t>
            </a:r>
            <a:endParaRPr lang="en-US" dirty="0"/>
          </a:p>
        </p:txBody>
      </p:sp>
    </p:spTree>
    <p:extLst>
      <p:ext uri="{BB962C8B-B14F-4D97-AF65-F5344CB8AC3E}">
        <p14:creationId xmlns:p14="http://schemas.microsoft.com/office/powerpoint/2010/main" val="2629805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181519"/>
          </a:xfrm>
        </p:spPr>
        <p:txBody>
          <a:bodyPr/>
          <a:lstStyle/>
          <a:p>
            <a:r>
              <a:rPr lang="en-US" dirty="0" smtClean="0"/>
              <a:t>Interview Summary #2</a:t>
            </a:r>
            <a:endParaRPr lang="en-US" dirty="0"/>
          </a:p>
        </p:txBody>
      </p:sp>
      <p:sp>
        <p:nvSpPr>
          <p:cNvPr id="3" name="Content Placeholder 2"/>
          <p:cNvSpPr>
            <a:spLocks noGrp="1"/>
          </p:cNvSpPr>
          <p:nvPr>
            <p:ph idx="1"/>
          </p:nvPr>
        </p:nvSpPr>
        <p:spPr/>
        <p:txBody>
          <a:bodyPr/>
          <a:lstStyle/>
          <a:p>
            <a:pPr marL="0" indent="0">
              <a:buNone/>
            </a:pPr>
            <a:r>
              <a:rPr lang="en-US" dirty="0" smtClean="0"/>
              <a:t>When interviewing the intern who conducts an intervention with Jacob, she described Jacob as an active child who is considerate of others. He enjoys bike riding and outside play, as well as family time. She explained that Jacob is consistently off-task due to a lack of attention and negative outlook towards difficult assignments. Jacob’s problem behaviors occur in both the general education setting, as well as the special education setting. Jacob requires assistance in staying on task and would benefit from additional support in academic areas and an increase in opportunities for success. </a:t>
            </a:r>
            <a:endParaRPr lang="en-US" dirty="0"/>
          </a:p>
        </p:txBody>
      </p:sp>
      <p:sp>
        <p:nvSpPr>
          <p:cNvPr id="4" name="TextBox 3"/>
          <p:cNvSpPr txBox="1"/>
          <p:nvPr/>
        </p:nvSpPr>
        <p:spPr>
          <a:xfrm>
            <a:off x="2702416" y="1910601"/>
            <a:ext cx="6787166" cy="646331"/>
          </a:xfrm>
          <a:prstGeom prst="rect">
            <a:avLst/>
          </a:prstGeom>
          <a:noFill/>
        </p:spPr>
        <p:txBody>
          <a:bodyPr wrap="square" rtlCol="0">
            <a:spAutoFit/>
          </a:bodyPr>
          <a:lstStyle/>
          <a:p>
            <a:pPr algn="ctr"/>
            <a:r>
              <a:rPr lang="en-US" dirty="0"/>
              <a:t>Note: Please view interview in Appendix </a:t>
            </a:r>
          </a:p>
          <a:p>
            <a:endParaRPr lang="en-US" dirty="0"/>
          </a:p>
        </p:txBody>
      </p:sp>
    </p:spTree>
    <p:extLst>
      <p:ext uri="{BB962C8B-B14F-4D97-AF65-F5344CB8AC3E}">
        <p14:creationId xmlns:p14="http://schemas.microsoft.com/office/powerpoint/2010/main" val="3424870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199" y="0"/>
            <a:ext cx="3923763" cy="731838"/>
          </a:xfrm>
        </p:spPr>
        <p:txBody>
          <a:bodyPr>
            <a:normAutofit fontScale="90000"/>
          </a:bodyPr>
          <a:lstStyle/>
          <a:p>
            <a:pPr algn="ctr"/>
            <a:r>
              <a:rPr lang="en-US" dirty="0" smtClean="0"/>
              <a:t>ABC Model</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244075050"/>
              </p:ext>
            </p:extLst>
          </p:nvPr>
        </p:nvGraphicFramePr>
        <p:xfrm>
          <a:off x="2382593" y="2134673"/>
          <a:ext cx="7055475" cy="3969913"/>
        </p:xfrm>
        <a:graphic>
          <a:graphicData uri="http://schemas.openxmlformats.org/drawingml/2006/table">
            <a:tbl>
              <a:tblPr/>
              <a:tblGrid>
                <a:gridCol w="2239833"/>
                <a:gridCol w="2319828"/>
                <a:gridCol w="2495814"/>
              </a:tblGrid>
              <a:tr h="277907">
                <a:tc>
                  <a:txBody>
                    <a:bodyPr/>
                    <a:lstStyle/>
                    <a:p>
                      <a:pPr marL="0" marR="0" algn="ctr">
                        <a:lnSpc>
                          <a:spcPct val="115000"/>
                        </a:lnSpc>
                        <a:spcBef>
                          <a:spcPts val="0"/>
                        </a:spcBef>
                        <a:spcAft>
                          <a:spcPts val="1000"/>
                        </a:spcAft>
                      </a:pPr>
                      <a:r>
                        <a:rPr lang="en-US" sz="1400" b="1" dirty="0">
                          <a:latin typeface="Calibri"/>
                          <a:ea typeface="Calibri"/>
                          <a:cs typeface="Times New Roman"/>
                        </a:rPr>
                        <a:t>Antecedent</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dirty="0">
                          <a:latin typeface="Calibri"/>
                          <a:ea typeface="Calibri"/>
                          <a:cs typeface="Times New Roman"/>
                        </a:rPr>
                        <a:t>Behavior</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dirty="0">
                          <a:latin typeface="Calibri"/>
                          <a:ea typeface="Calibri"/>
                          <a:cs typeface="Times New Roman"/>
                        </a:rPr>
                        <a:t>Consequences</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2006">
                <a:tc>
                  <a:txBody>
                    <a:bodyPr/>
                    <a:lstStyle/>
                    <a:p>
                      <a:pPr marL="0" marR="0">
                        <a:lnSpc>
                          <a:spcPct val="115000"/>
                        </a:lnSpc>
                        <a:spcBef>
                          <a:spcPts val="0"/>
                        </a:spcBef>
                        <a:spcAft>
                          <a:spcPts val="1000"/>
                        </a:spcAft>
                      </a:pPr>
                      <a:r>
                        <a:rPr lang="en-US" sz="1400" dirty="0" smtClean="0">
                          <a:latin typeface="Calibri"/>
                          <a:ea typeface="Calibri"/>
                          <a:cs typeface="Times New Roman"/>
                        </a:rPr>
                        <a:t>Jacob sat down at the table</a:t>
                      </a:r>
                      <a:r>
                        <a:rPr lang="en-US" sz="1400" baseline="0" dirty="0" smtClean="0">
                          <a:latin typeface="Calibri"/>
                          <a:ea typeface="Calibri"/>
                          <a:cs typeface="Times New Roman"/>
                        </a:rPr>
                        <a:t> for R.I. time with me.</a:t>
                      </a:r>
                      <a:endParaRPr lang="en-US" sz="1400" dirty="0" smtClean="0">
                        <a:latin typeface="Calibri"/>
                        <a:ea typeface="Calibri"/>
                        <a:cs typeface="Times New Roman"/>
                      </a:endParaRPr>
                    </a:p>
                    <a:p>
                      <a:pPr marL="0" marR="0">
                        <a:lnSpc>
                          <a:spcPct val="115000"/>
                        </a:lnSpc>
                        <a:spcBef>
                          <a:spcPts val="0"/>
                        </a:spcBef>
                        <a:spcAft>
                          <a:spcPts val="1000"/>
                        </a:spcAft>
                      </a:pPr>
                      <a:endParaRPr lang="en-US" sz="1400" dirty="0" smtClean="0">
                        <a:latin typeface="Calibri"/>
                        <a:ea typeface="Calibri"/>
                        <a:cs typeface="Times New Roman"/>
                      </a:endParaRPr>
                    </a:p>
                    <a:p>
                      <a:pPr marL="0" marR="0">
                        <a:lnSpc>
                          <a:spcPct val="115000"/>
                        </a:lnSpc>
                        <a:spcBef>
                          <a:spcPts val="0"/>
                        </a:spcBef>
                        <a:spcAft>
                          <a:spcPts val="1000"/>
                        </a:spcAft>
                      </a:pPr>
                      <a:endParaRPr lang="en-US" sz="1400" dirty="0" smtClean="0">
                        <a:latin typeface="Calibri"/>
                        <a:ea typeface="Calibri"/>
                        <a:cs typeface="Times New Roman"/>
                      </a:endParaRPr>
                    </a:p>
                    <a:p>
                      <a:pPr marL="0" marR="0">
                        <a:lnSpc>
                          <a:spcPct val="115000"/>
                        </a:lnSpc>
                        <a:spcBef>
                          <a:spcPts val="0"/>
                        </a:spcBef>
                        <a:spcAft>
                          <a:spcPts val="1000"/>
                        </a:spcAft>
                      </a:pPr>
                      <a:r>
                        <a:rPr lang="en-US" sz="1400" dirty="0" smtClean="0">
                          <a:latin typeface="Calibri"/>
                          <a:ea typeface="Calibri"/>
                          <a:cs typeface="Times New Roman"/>
                        </a:rPr>
                        <a:t>Jacob participates in intervention for roughly two minutes.</a:t>
                      </a:r>
                    </a:p>
                    <a:p>
                      <a:pPr marL="0" marR="0">
                        <a:lnSpc>
                          <a:spcPct val="115000"/>
                        </a:lnSpc>
                        <a:spcBef>
                          <a:spcPts val="0"/>
                        </a:spcBef>
                        <a:spcAft>
                          <a:spcPts val="1000"/>
                        </a:spcAft>
                      </a:pPr>
                      <a:endParaRPr lang="en-US" sz="1400" dirty="0" smtClean="0">
                        <a:latin typeface="Calibri"/>
                        <a:ea typeface="Calibri"/>
                        <a:cs typeface="Times New Roman"/>
                      </a:endParaRPr>
                    </a:p>
                    <a:p>
                      <a:pPr marL="0" marR="0">
                        <a:lnSpc>
                          <a:spcPct val="115000"/>
                        </a:lnSpc>
                        <a:spcBef>
                          <a:spcPts val="0"/>
                        </a:spcBef>
                        <a:spcAft>
                          <a:spcPts val="1000"/>
                        </a:spcAft>
                      </a:pPr>
                      <a:endParaRPr lang="en-US" sz="1400" dirty="0" smtClean="0">
                        <a:latin typeface="Calibri"/>
                        <a:ea typeface="Calibri"/>
                        <a:cs typeface="Times New Roman"/>
                      </a:endParaRPr>
                    </a:p>
                    <a:p>
                      <a:pPr marL="0" marR="0">
                        <a:lnSpc>
                          <a:spcPct val="115000"/>
                        </a:lnSpc>
                        <a:spcBef>
                          <a:spcPts val="0"/>
                        </a:spcBef>
                        <a:spcAft>
                          <a:spcPts val="1000"/>
                        </a:spcAft>
                      </a:pPr>
                      <a:r>
                        <a:rPr lang="en-US" sz="1400" dirty="0" smtClean="0">
                          <a:latin typeface="Calibri"/>
                          <a:ea typeface="Calibri"/>
                          <a:cs typeface="Times New Roman"/>
                        </a:rPr>
                        <a:t>Student</a:t>
                      </a:r>
                      <a:r>
                        <a:rPr lang="en-US" sz="1400" baseline="0" dirty="0" smtClean="0">
                          <a:latin typeface="Calibri"/>
                          <a:ea typeface="Calibri"/>
                          <a:cs typeface="Times New Roman"/>
                        </a:rPr>
                        <a:t> returns to the table and participates</a:t>
                      </a:r>
                      <a:endParaRPr lang="en-US" sz="1400" dirty="0" smtClean="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smtClean="0">
                          <a:latin typeface="Calibri"/>
                          <a:ea typeface="Calibri"/>
                          <a:cs typeface="Times New Roman"/>
                        </a:rPr>
                        <a:t>Student complained,</a:t>
                      </a:r>
                      <a:r>
                        <a:rPr lang="en-US" sz="1400" baseline="0" dirty="0" smtClean="0">
                          <a:latin typeface="Calibri"/>
                          <a:ea typeface="Calibri"/>
                          <a:cs typeface="Times New Roman"/>
                        </a:rPr>
                        <a:t> “I don’t want to do this-it’s boring”, followed by, “I’m not doing this.”</a:t>
                      </a:r>
                      <a:endParaRPr lang="en-US" sz="1400" dirty="0" smtClean="0">
                        <a:latin typeface="Calibri"/>
                        <a:ea typeface="Calibri"/>
                        <a:cs typeface="Times New Roman"/>
                      </a:endParaRPr>
                    </a:p>
                    <a:p>
                      <a:pPr marL="0" marR="0">
                        <a:lnSpc>
                          <a:spcPct val="115000"/>
                        </a:lnSpc>
                        <a:spcBef>
                          <a:spcPts val="0"/>
                        </a:spcBef>
                        <a:spcAft>
                          <a:spcPts val="1000"/>
                        </a:spcAft>
                      </a:pPr>
                      <a:endParaRPr lang="en-US" sz="1400" dirty="0" smtClean="0">
                        <a:latin typeface="Calibri"/>
                        <a:ea typeface="Calibri"/>
                        <a:cs typeface="Times New Roman"/>
                      </a:endParaRPr>
                    </a:p>
                    <a:p>
                      <a:pPr marL="0" marR="0">
                        <a:lnSpc>
                          <a:spcPct val="115000"/>
                        </a:lnSpc>
                        <a:spcBef>
                          <a:spcPts val="0"/>
                        </a:spcBef>
                        <a:spcAft>
                          <a:spcPts val="1000"/>
                        </a:spcAft>
                      </a:pPr>
                      <a:r>
                        <a:rPr lang="en-US" sz="1400" dirty="0" smtClean="0">
                          <a:latin typeface="Calibri"/>
                          <a:ea typeface="Calibri"/>
                          <a:cs typeface="Times New Roman"/>
                        </a:rPr>
                        <a:t>After one</a:t>
                      </a:r>
                      <a:r>
                        <a:rPr lang="en-US" sz="1400" baseline="0" dirty="0" smtClean="0">
                          <a:latin typeface="Calibri"/>
                          <a:ea typeface="Calibri"/>
                          <a:cs typeface="Times New Roman"/>
                        </a:rPr>
                        <a:t> task is completed, Jacob gets out of seat and walks to the window.</a:t>
                      </a:r>
                      <a:endParaRPr lang="en-US" sz="1400" dirty="0" smtClean="0">
                        <a:latin typeface="Calibri"/>
                        <a:ea typeface="Calibri"/>
                        <a:cs typeface="Times New Roman"/>
                      </a:endParaRPr>
                    </a:p>
                    <a:p>
                      <a:pPr marL="0" marR="0">
                        <a:lnSpc>
                          <a:spcPct val="115000"/>
                        </a:lnSpc>
                        <a:spcBef>
                          <a:spcPts val="0"/>
                        </a:spcBef>
                        <a:spcAft>
                          <a:spcPts val="1000"/>
                        </a:spcAft>
                      </a:pPr>
                      <a:endParaRPr lang="en-US" sz="1400" dirty="0">
                        <a:latin typeface="Calibri"/>
                        <a:ea typeface="Calibri"/>
                        <a:cs typeface="Times New Roman"/>
                      </a:endParaRPr>
                    </a:p>
                    <a:p>
                      <a:pPr marL="0" marR="0">
                        <a:lnSpc>
                          <a:spcPct val="115000"/>
                        </a:lnSpc>
                        <a:spcBef>
                          <a:spcPts val="0"/>
                        </a:spcBef>
                        <a:spcAft>
                          <a:spcPts val="1000"/>
                        </a:spcAft>
                      </a:pPr>
                      <a:r>
                        <a:rPr lang="en-US" sz="1400" dirty="0" smtClean="0">
                          <a:latin typeface="Calibri"/>
                          <a:ea typeface="Calibri"/>
                          <a:cs typeface="Times New Roman"/>
                        </a:rPr>
                        <a:t>Students</a:t>
                      </a:r>
                      <a:r>
                        <a:rPr lang="en-US" sz="1400" baseline="0" dirty="0" smtClean="0">
                          <a:latin typeface="Calibri"/>
                          <a:ea typeface="Calibri"/>
                          <a:cs typeface="Times New Roman"/>
                        </a:rPr>
                        <a:t> makes negative comments throughout the remainder of intervention.</a:t>
                      </a:r>
                      <a:endParaRPr lang="en-US" sz="1400" dirty="0" smtClean="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smtClean="0">
                          <a:latin typeface="Calibri"/>
                          <a:ea typeface="Calibri"/>
                          <a:cs typeface="Times New Roman"/>
                        </a:rPr>
                        <a:t>Jacob</a:t>
                      </a:r>
                      <a:r>
                        <a:rPr lang="en-US" sz="1400" baseline="0" dirty="0" smtClean="0">
                          <a:latin typeface="Calibri"/>
                          <a:ea typeface="Calibri"/>
                          <a:cs typeface="Times New Roman"/>
                        </a:rPr>
                        <a:t> is encouraged to stay positive, I explain this is important so he can learn to read.</a:t>
                      </a:r>
                      <a:endParaRPr lang="en-US" sz="1400" dirty="0">
                        <a:latin typeface="Calibri"/>
                        <a:ea typeface="Calibri"/>
                        <a:cs typeface="Times New Roman"/>
                      </a:endParaRPr>
                    </a:p>
                    <a:p>
                      <a:pPr marL="0" marR="0">
                        <a:lnSpc>
                          <a:spcPct val="115000"/>
                        </a:lnSpc>
                        <a:spcBef>
                          <a:spcPts val="0"/>
                        </a:spcBef>
                        <a:spcAft>
                          <a:spcPts val="1000"/>
                        </a:spcAft>
                      </a:pPr>
                      <a:r>
                        <a:rPr lang="en-US" sz="1400" dirty="0" smtClean="0">
                          <a:latin typeface="Calibri"/>
                          <a:ea typeface="Calibri"/>
                          <a:cs typeface="Times New Roman"/>
                        </a:rPr>
                        <a:t>Intern</a:t>
                      </a:r>
                      <a:r>
                        <a:rPr lang="en-US" sz="1400" baseline="0" dirty="0" smtClean="0">
                          <a:latin typeface="Calibri"/>
                          <a:ea typeface="Calibri"/>
                          <a:cs typeface="Times New Roman"/>
                        </a:rPr>
                        <a:t> (me) told student to come back over and suggested maybe during gym time would be a better time to complete the intervention.</a:t>
                      </a:r>
                    </a:p>
                    <a:p>
                      <a:pPr marL="0" marR="0">
                        <a:lnSpc>
                          <a:spcPct val="115000"/>
                        </a:lnSpc>
                        <a:spcBef>
                          <a:spcPts val="0"/>
                        </a:spcBef>
                        <a:spcAft>
                          <a:spcPts val="1000"/>
                        </a:spcAft>
                      </a:pPr>
                      <a:endParaRPr lang="en-US" sz="1400" baseline="0" dirty="0" smtClean="0">
                        <a:latin typeface="Calibri"/>
                        <a:ea typeface="Calibri"/>
                        <a:cs typeface="Times New Roman"/>
                      </a:endParaRPr>
                    </a:p>
                    <a:p>
                      <a:pPr marL="0" marR="0">
                        <a:lnSpc>
                          <a:spcPct val="115000"/>
                        </a:lnSpc>
                        <a:spcBef>
                          <a:spcPts val="0"/>
                        </a:spcBef>
                        <a:spcAft>
                          <a:spcPts val="1000"/>
                        </a:spcAft>
                      </a:pPr>
                      <a:r>
                        <a:rPr lang="en-US" sz="1400" baseline="0" dirty="0" smtClean="0">
                          <a:latin typeface="Calibri"/>
                          <a:ea typeface="Calibri"/>
                          <a:cs typeface="Times New Roman"/>
                        </a:rPr>
                        <a:t>Only half of the intervention was completed-we needed to finish the rest the following day.</a:t>
                      </a:r>
                      <a:endParaRPr lang="en-US" sz="1400" dirty="0" smtClean="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2209801" y="1713131"/>
            <a:ext cx="4271682" cy="369332"/>
          </a:xfrm>
          <a:prstGeom prst="rect">
            <a:avLst/>
          </a:prstGeom>
        </p:spPr>
        <p:txBody>
          <a:bodyPr wrap="none">
            <a:spAutoFit/>
          </a:bodyPr>
          <a:lstStyle/>
          <a:p>
            <a:pPr defTabSz="914400"/>
            <a:r>
              <a:rPr lang="en-US" b="1" dirty="0">
                <a:solidFill>
                  <a:prstClr val="black"/>
                </a:solidFill>
              </a:rPr>
              <a:t>Instructional Activity: </a:t>
            </a:r>
            <a:r>
              <a:rPr lang="en-US" dirty="0" smtClean="0">
                <a:solidFill>
                  <a:prstClr val="black"/>
                </a:solidFill>
              </a:rPr>
              <a:t>Reading Intervention</a:t>
            </a:r>
            <a:endParaRPr lang="en-US" dirty="0">
              <a:solidFill>
                <a:prstClr val="black"/>
              </a:solidFill>
            </a:endParaRPr>
          </a:p>
        </p:txBody>
      </p:sp>
      <p:sp>
        <p:nvSpPr>
          <p:cNvPr id="7" name="Rectangle 6"/>
          <p:cNvSpPr/>
          <p:nvPr/>
        </p:nvSpPr>
        <p:spPr>
          <a:xfrm>
            <a:off x="2209801" y="1066800"/>
            <a:ext cx="1877437" cy="646331"/>
          </a:xfrm>
          <a:prstGeom prst="rect">
            <a:avLst/>
          </a:prstGeom>
        </p:spPr>
        <p:txBody>
          <a:bodyPr wrap="none">
            <a:spAutoFit/>
          </a:bodyPr>
          <a:lstStyle/>
          <a:p>
            <a:pPr defTabSz="914400"/>
            <a:r>
              <a:rPr lang="en-US" b="1" dirty="0">
                <a:solidFill>
                  <a:prstClr val="black"/>
                </a:solidFill>
              </a:rPr>
              <a:t>Date: </a:t>
            </a:r>
            <a:r>
              <a:rPr lang="en-US" dirty="0" smtClean="0">
                <a:solidFill>
                  <a:prstClr val="black"/>
                </a:solidFill>
              </a:rPr>
              <a:t>12/17/2013</a:t>
            </a:r>
          </a:p>
          <a:p>
            <a:pPr defTabSz="914400"/>
            <a:r>
              <a:rPr lang="en-US" b="1" dirty="0" smtClean="0">
                <a:solidFill>
                  <a:prstClr val="black"/>
                </a:solidFill>
              </a:rPr>
              <a:t>Time: </a:t>
            </a:r>
            <a:r>
              <a:rPr lang="en-US" dirty="0" smtClean="0">
                <a:solidFill>
                  <a:prstClr val="black"/>
                </a:solidFill>
              </a:rPr>
              <a:t>8:32-8:44</a:t>
            </a:r>
          </a:p>
        </p:txBody>
      </p:sp>
    </p:spTree>
    <p:extLst>
      <p:ext uri="{BB962C8B-B14F-4D97-AF65-F5344CB8AC3E}">
        <p14:creationId xmlns:p14="http://schemas.microsoft.com/office/powerpoint/2010/main" val="41032161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3663" y="450760"/>
            <a:ext cx="3999963" cy="731838"/>
          </a:xfrm>
        </p:spPr>
        <p:txBody>
          <a:bodyPr>
            <a:normAutofit fontScale="90000"/>
          </a:bodyPr>
          <a:lstStyle/>
          <a:p>
            <a:pPr algn="ctr"/>
            <a:r>
              <a:rPr lang="en-US" dirty="0" smtClean="0"/>
              <a:t>ABC Model</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1210151"/>
              </p:ext>
            </p:extLst>
          </p:nvPr>
        </p:nvGraphicFramePr>
        <p:xfrm>
          <a:off x="2060619" y="2507466"/>
          <a:ext cx="7210023" cy="3777424"/>
        </p:xfrm>
        <a:graphic>
          <a:graphicData uri="http://schemas.openxmlformats.org/drawingml/2006/table">
            <a:tbl>
              <a:tblPr/>
              <a:tblGrid>
                <a:gridCol w="2288896"/>
                <a:gridCol w="2370643"/>
                <a:gridCol w="2550484"/>
              </a:tblGrid>
              <a:tr h="264433">
                <a:tc>
                  <a:txBody>
                    <a:bodyPr/>
                    <a:lstStyle/>
                    <a:p>
                      <a:pPr marL="0" marR="0" algn="ctr">
                        <a:lnSpc>
                          <a:spcPct val="115000"/>
                        </a:lnSpc>
                        <a:spcBef>
                          <a:spcPts val="0"/>
                        </a:spcBef>
                        <a:spcAft>
                          <a:spcPts val="1000"/>
                        </a:spcAft>
                      </a:pPr>
                      <a:r>
                        <a:rPr lang="en-US" sz="1400" b="1" dirty="0">
                          <a:latin typeface="Calibri"/>
                          <a:ea typeface="Calibri"/>
                          <a:cs typeface="Times New Roman"/>
                        </a:rPr>
                        <a:t>Antecedent</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dirty="0">
                          <a:latin typeface="Calibri"/>
                          <a:ea typeface="Calibri"/>
                          <a:cs typeface="Times New Roman"/>
                        </a:rPr>
                        <a:t>Behavior</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dirty="0">
                          <a:latin typeface="Calibri"/>
                          <a:ea typeface="Calibri"/>
                          <a:cs typeface="Times New Roman"/>
                        </a:rPr>
                        <a:t>Consequences</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2991">
                <a:tc>
                  <a:txBody>
                    <a:bodyPr/>
                    <a:lstStyle/>
                    <a:p>
                      <a:pPr marL="0" marR="0">
                        <a:lnSpc>
                          <a:spcPct val="115000"/>
                        </a:lnSpc>
                        <a:spcBef>
                          <a:spcPts val="0"/>
                        </a:spcBef>
                        <a:spcAft>
                          <a:spcPts val="1000"/>
                        </a:spcAft>
                      </a:pPr>
                      <a:r>
                        <a:rPr lang="en-US" sz="1400" dirty="0" smtClean="0">
                          <a:latin typeface="Calibri"/>
                          <a:ea typeface="Calibri"/>
                          <a:cs typeface="Times New Roman"/>
                        </a:rPr>
                        <a:t>Jacob is asked by classroom teacher</a:t>
                      </a:r>
                      <a:r>
                        <a:rPr lang="en-US" sz="1400" baseline="0" dirty="0" smtClean="0">
                          <a:latin typeface="Calibri"/>
                          <a:ea typeface="Calibri"/>
                          <a:cs typeface="Times New Roman"/>
                        </a:rPr>
                        <a:t> to check center schedule.</a:t>
                      </a:r>
                    </a:p>
                    <a:p>
                      <a:pPr marL="0" marR="0">
                        <a:lnSpc>
                          <a:spcPct val="115000"/>
                        </a:lnSpc>
                        <a:spcBef>
                          <a:spcPts val="0"/>
                        </a:spcBef>
                        <a:spcAft>
                          <a:spcPts val="1000"/>
                        </a:spcAft>
                      </a:pPr>
                      <a:endParaRPr lang="en-US" sz="1400" baseline="0" dirty="0" smtClean="0">
                        <a:latin typeface="Calibri"/>
                        <a:ea typeface="Calibri"/>
                        <a:cs typeface="Times New Roman"/>
                      </a:endParaRPr>
                    </a:p>
                    <a:p>
                      <a:pPr marL="0" marR="0">
                        <a:lnSpc>
                          <a:spcPct val="115000"/>
                        </a:lnSpc>
                        <a:spcBef>
                          <a:spcPts val="0"/>
                        </a:spcBef>
                        <a:spcAft>
                          <a:spcPts val="1000"/>
                        </a:spcAft>
                      </a:pPr>
                      <a:r>
                        <a:rPr lang="en-US" sz="1400" baseline="0" dirty="0" smtClean="0">
                          <a:latin typeface="Calibri"/>
                          <a:ea typeface="Calibri"/>
                          <a:cs typeface="Times New Roman"/>
                        </a:rPr>
                        <a:t>Students retrieves spelling sheet with his words.</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smtClean="0">
                          <a:latin typeface="Calibri"/>
                          <a:ea typeface="Calibri"/>
                          <a:cs typeface="Times New Roman"/>
                        </a:rPr>
                        <a:t>Jacob checks schedule and walks over to a bucket of balls,</a:t>
                      </a:r>
                      <a:r>
                        <a:rPr lang="en-US" sz="1400" baseline="0" dirty="0" smtClean="0">
                          <a:latin typeface="Calibri"/>
                          <a:ea typeface="Calibri"/>
                          <a:cs typeface="Times New Roman"/>
                        </a:rPr>
                        <a:t> which he starts playing with.</a:t>
                      </a:r>
                    </a:p>
                    <a:p>
                      <a:pPr marL="0" marR="0">
                        <a:lnSpc>
                          <a:spcPct val="115000"/>
                        </a:lnSpc>
                        <a:spcBef>
                          <a:spcPts val="0"/>
                        </a:spcBef>
                        <a:spcAft>
                          <a:spcPts val="1000"/>
                        </a:spcAft>
                      </a:pPr>
                      <a:endParaRPr lang="en-US" sz="1400" baseline="0" dirty="0" smtClean="0">
                        <a:latin typeface="Calibri"/>
                        <a:ea typeface="Calibri"/>
                        <a:cs typeface="Times New Roman"/>
                      </a:endParaRPr>
                    </a:p>
                    <a:p>
                      <a:pPr marL="0" marR="0">
                        <a:lnSpc>
                          <a:spcPct val="115000"/>
                        </a:lnSpc>
                        <a:spcBef>
                          <a:spcPts val="0"/>
                        </a:spcBef>
                        <a:spcAft>
                          <a:spcPts val="1000"/>
                        </a:spcAft>
                      </a:pPr>
                      <a:r>
                        <a:rPr lang="en-US" sz="1400" baseline="0" dirty="0" smtClean="0">
                          <a:latin typeface="Calibri"/>
                          <a:ea typeface="Calibri"/>
                          <a:cs typeface="Times New Roman"/>
                        </a:rPr>
                        <a:t>Jacob says, “This too hard” and gets out of his seat and walks over to the window.</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smtClean="0">
                          <a:latin typeface="Calibri"/>
                          <a:ea typeface="Calibri"/>
                          <a:cs typeface="Times New Roman"/>
                        </a:rPr>
                        <a:t>Teacher asks students what center he is supposed</a:t>
                      </a:r>
                      <a:r>
                        <a:rPr lang="en-US" sz="1400" baseline="0" dirty="0" smtClean="0">
                          <a:latin typeface="Calibri"/>
                          <a:ea typeface="Calibri"/>
                          <a:cs typeface="Times New Roman"/>
                        </a:rPr>
                        <a:t> to be at and tells him to get there now.</a:t>
                      </a:r>
                    </a:p>
                    <a:p>
                      <a:pPr marL="0" marR="0">
                        <a:lnSpc>
                          <a:spcPct val="115000"/>
                        </a:lnSpc>
                        <a:spcBef>
                          <a:spcPts val="0"/>
                        </a:spcBef>
                        <a:spcAft>
                          <a:spcPts val="1000"/>
                        </a:spcAft>
                      </a:pPr>
                      <a:endParaRPr lang="en-US" sz="1400" baseline="0" dirty="0" smtClean="0">
                        <a:latin typeface="Calibri"/>
                        <a:ea typeface="Calibri"/>
                        <a:cs typeface="Times New Roman"/>
                      </a:endParaRPr>
                    </a:p>
                    <a:p>
                      <a:pPr marL="0" marR="0">
                        <a:lnSpc>
                          <a:spcPct val="115000"/>
                        </a:lnSpc>
                        <a:spcBef>
                          <a:spcPts val="0"/>
                        </a:spcBef>
                        <a:spcAft>
                          <a:spcPts val="1000"/>
                        </a:spcAft>
                      </a:pPr>
                      <a:r>
                        <a:rPr lang="en-US" sz="1400" baseline="0" dirty="0" smtClean="0">
                          <a:latin typeface="Calibri"/>
                          <a:ea typeface="Calibri"/>
                          <a:cs typeface="Times New Roman"/>
                        </a:rPr>
                        <a:t>Teacher picks up Jacob’s spelling sheet, walks over to the window and tells him to come sit with her at the reading table. Jacob remains on task for the rest of the observation period. </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2209801" y="1713131"/>
            <a:ext cx="3835858" cy="369332"/>
          </a:xfrm>
          <a:prstGeom prst="rect">
            <a:avLst/>
          </a:prstGeom>
        </p:spPr>
        <p:txBody>
          <a:bodyPr wrap="none">
            <a:spAutoFit/>
          </a:bodyPr>
          <a:lstStyle/>
          <a:p>
            <a:pPr defTabSz="914400"/>
            <a:r>
              <a:rPr lang="en-US" b="1" dirty="0">
                <a:solidFill>
                  <a:prstClr val="black"/>
                </a:solidFill>
              </a:rPr>
              <a:t>Instructional Activity: </a:t>
            </a:r>
            <a:r>
              <a:rPr lang="en-US" dirty="0" smtClean="0">
                <a:solidFill>
                  <a:prstClr val="black"/>
                </a:solidFill>
              </a:rPr>
              <a:t>Reading Centers</a:t>
            </a:r>
            <a:endParaRPr lang="en-US" dirty="0">
              <a:solidFill>
                <a:prstClr val="black"/>
              </a:solidFill>
            </a:endParaRPr>
          </a:p>
        </p:txBody>
      </p:sp>
      <p:sp>
        <p:nvSpPr>
          <p:cNvPr id="7" name="Rectangle 6"/>
          <p:cNvSpPr/>
          <p:nvPr/>
        </p:nvSpPr>
        <p:spPr>
          <a:xfrm>
            <a:off x="2209801" y="1066800"/>
            <a:ext cx="1877437" cy="646331"/>
          </a:xfrm>
          <a:prstGeom prst="rect">
            <a:avLst/>
          </a:prstGeom>
        </p:spPr>
        <p:txBody>
          <a:bodyPr wrap="none">
            <a:spAutoFit/>
          </a:bodyPr>
          <a:lstStyle/>
          <a:p>
            <a:pPr defTabSz="914400"/>
            <a:r>
              <a:rPr lang="en-US" b="1" dirty="0">
                <a:solidFill>
                  <a:prstClr val="black"/>
                </a:solidFill>
              </a:rPr>
              <a:t>Date: </a:t>
            </a:r>
            <a:r>
              <a:rPr lang="en-US" dirty="0" smtClean="0">
                <a:solidFill>
                  <a:prstClr val="black"/>
                </a:solidFill>
              </a:rPr>
              <a:t>12/17/2013</a:t>
            </a:r>
          </a:p>
          <a:p>
            <a:pPr defTabSz="914400"/>
            <a:r>
              <a:rPr lang="en-US" b="1" dirty="0" smtClean="0">
                <a:solidFill>
                  <a:prstClr val="black"/>
                </a:solidFill>
              </a:rPr>
              <a:t>Time: </a:t>
            </a:r>
            <a:r>
              <a:rPr lang="en-US" dirty="0" smtClean="0">
                <a:solidFill>
                  <a:prstClr val="black"/>
                </a:solidFill>
              </a:rPr>
              <a:t>10:33-10:45</a:t>
            </a:r>
            <a:endParaRPr lang="en-US" dirty="0">
              <a:solidFill>
                <a:prstClr val="black"/>
              </a:solidFill>
            </a:endParaRPr>
          </a:p>
        </p:txBody>
      </p:sp>
    </p:spTree>
    <p:extLst>
      <p:ext uri="{BB962C8B-B14F-4D97-AF65-F5344CB8AC3E}">
        <p14:creationId xmlns:p14="http://schemas.microsoft.com/office/powerpoint/2010/main" val="3285653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9861" y="540913"/>
            <a:ext cx="3588913" cy="731838"/>
          </a:xfrm>
        </p:spPr>
        <p:txBody>
          <a:bodyPr>
            <a:normAutofit fontScale="90000"/>
          </a:bodyPr>
          <a:lstStyle/>
          <a:p>
            <a:pPr algn="ctr"/>
            <a:r>
              <a:rPr lang="en-US" dirty="0" smtClean="0"/>
              <a:t>ABC Model</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28571395"/>
              </p:ext>
            </p:extLst>
          </p:nvPr>
        </p:nvGraphicFramePr>
        <p:xfrm>
          <a:off x="2209801" y="2559676"/>
          <a:ext cx="7086600" cy="3305905"/>
        </p:xfrm>
        <a:graphic>
          <a:graphicData uri="http://schemas.openxmlformats.org/drawingml/2006/table">
            <a:tbl>
              <a:tblPr/>
              <a:tblGrid>
                <a:gridCol w="2249714"/>
                <a:gridCol w="2330062"/>
                <a:gridCol w="2506824"/>
              </a:tblGrid>
              <a:tr h="240315">
                <a:tc>
                  <a:txBody>
                    <a:bodyPr/>
                    <a:lstStyle/>
                    <a:p>
                      <a:pPr marL="0" marR="0" algn="ctr">
                        <a:lnSpc>
                          <a:spcPct val="115000"/>
                        </a:lnSpc>
                        <a:spcBef>
                          <a:spcPts val="0"/>
                        </a:spcBef>
                        <a:spcAft>
                          <a:spcPts val="1000"/>
                        </a:spcAft>
                      </a:pPr>
                      <a:r>
                        <a:rPr lang="en-US" sz="1400" b="1" dirty="0">
                          <a:latin typeface="Calibri"/>
                          <a:ea typeface="Calibri"/>
                          <a:cs typeface="Times New Roman"/>
                        </a:rPr>
                        <a:t>Antecedent</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dirty="0">
                          <a:latin typeface="Calibri"/>
                          <a:ea typeface="Calibri"/>
                          <a:cs typeface="Times New Roman"/>
                        </a:rPr>
                        <a:t>Behavior</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dirty="0">
                          <a:latin typeface="Calibri"/>
                          <a:ea typeface="Calibri"/>
                          <a:cs typeface="Times New Roman"/>
                        </a:rPr>
                        <a:t>Consequences</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0085">
                <a:tc>
                  <a:txBody>
                    <a:bodyPr/>
                    <a:lstStyle/>
                    <a:p>
                      <a:pPr marL="0" marR="0">
                        <a:lnSpc>
                          <a:spcPct val="115000"/>
                        </a:lnSpc>
                        <a:spcBef>
                          <a:spcPts val="0"/>
                        </a:spcBef>
                        <a:spcAft>
                          <a:spcPts val="1000"/>
                        </a:spcAft>
                      </a:pPr>
                      <a:endParaRPr lang="en-US" sz="1400" dirty="0" smtClean="0">
                        <a:latin typeface="Calibri"/>
                        <a:ea typeface="Calibri"/>
                        <a:cs typeface="Times New Roman"/>
                      </a:endParaRPr>
                    </a:p>
                    <a:p>
                      <a:pPr marL="0" marR="0">
                        <a:lnSpc>
                          <a:spcPct val="115000"/>
                        </a:lnSpc>
                        <a:spcBef>
                          <a:spcPts val="0"/>
                        </a:spcBef>
                        <a:spcAft>
                          <a:spcPts val="1000"/>
                        </a:spcAft>
                      </a:pPr>
                      <a:r>
                        <a:rPr lang="en-US" sz="1400" dirty="0" smtClean="0">
                          <a:latin typeface="Calibri"/>
                          <a:ea typeface="Calibri"/>
                          <a:cs typeface="Times New Roman"/>
                        </a:rPr>
                        <a:t>Time for Reading Intervention in speech</a:t>
                      </a:r>
                      <a:r>
                        <a:rPr lang="en-US" sz="1400" baseline="0" dirty="0" smtClean="0">
                          <a:latin typeface="Calibri"/>
                          <a:ea typeface="Calibri"/>
                          <a:cs typeface="Times New Roman"/>
                        </a:rPr>
                        <a:t> room.</a:t>
                      </a:r>
                    </a:p>
                    <a:p>
                      <a:pPr marL="0" marR="0">
                        <a:lnSpc>
                          <a:spcPct val="115000"/>
                        </a:lnSpc>
                        <a:spcBef>
                          <a:spcPts val="0"/>
                        </a:spcBef>
                        <a:spcAft>
                          <a:spcPts val="1000"/>
                        </a:spcAft>
                      </a:pPr>
                      <a:endParaRPr lang="en-US" sz="1400" baseline="0" dirty="0" smtClean="0">
                        <a:latin typeface="Calibri"/>
                        <a:ea typeface="Calibri"/>
                        <a:cs typeface="Times New Roman"/>
                      </a:endParaRPr>
                    </a:p>
                    <a:p>
                      <a:pPr marL="0" marR="0">
                        <a:lnSpc>
                          <a:spcPct val="115000"/>
                        </a:lnSpc>
                        <a:spcBef>
                          <a:spcPts val="0"/>
                        </a:spcBef>
                        <a:spcAft>
                          <a:spcPts val="1000"/>
                        </a:spcAft>
                      </a:pPr>
                      <a:endParaRPr lang="en-US" sz="1400" baseline="0" dirty="0" smtClean="0">
                        <a:latin typeface="Calibri"/>
                        <a:ea typeface="Calibri"/>
                        <a:cs typeface="Times New Roman"/>
                      </a:endParaRPr>
                    </a:p>
                    <a:p>
                      <a:pPr marL="0" marR="0">
                        <a:lnSpc>
                          <a:spcPct val="115000"/>
                        </a:lnSpc>
                        <a:spcBef>
                          <a:spcPts val="0"/>
                        </a:spcBef>
                        <a:spcAft>
                          <a:spcPts val="1000"/>
                        </a:spcAft>
                      </a:pPr>
                      <a:r>
                        <a:rPr lang="en-US" sz="1400" baseline="0" dirty="0" smtClean="0">
                          <a:latin typeface="Calibri"/>
                          <a:ea typeface="Calibri"/>
                          <a:cs typeface="Times New Roman"/>
                        </a:rPr>
                        <a:t>One minutes is up-time to start intervention. Jacob is told to come back over.</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400" dirty="0" smtClean="0">
                        <a:latin typeface="Calibri"/>
                        <a:ea typeface="Calibri"/>
                        <a:cs typeface="Times New Roman"/>
                      </a:endParaRPr>
                    </a:p>
                    <a:p>
                      <a:pPr marL="0" marR="0">
                        <a:lnSpc>
                          <a:spcPct val="115000"/>
                        </a:lnSpc>
                        <a:spcBef>
                          <a:spcPts val="0"/>
                        </a:spcBef>
                        <a:spcAft>
                          <a:spcPts val="1000"/>
                        </a:spcAft>
                      </a:pPr>
                      <a:r>
                        <a:rPr lang="en-US" sz="1400" dirty="0" smtClean="0">
                          <a:latin typeface="Calibri"/>
                          <a:ea typeface="Calibri"/>
                          <a:cs typeface="Times New Roman"/>
                        </a:rPr>
                        <a:t>When</a:t>
                      </a:r>
                      <a:r>
                        <a:rPr lang="en-US" sz="1400" baseline="0" dirty="0" smtClean="0">
                          <a:latin typeface="Calibri"/>
                          <a:ea typeface="Calibri"/>
                          <a:cs typeface="Times New Roman"/>
                        </a:rPr>
                        <a:t> Jacob enters the room, he walks over to the window and starts playing with the blinds.</a:t>
                      </a:r>
                    </a:p>
                    <a:p>
                      <a:pPr marL="0" marR="0">
                        <a:lnSpc>
                          <a:spcPct val="115000"/>
                        </a:lnSpc>
                        <a:spcBef>
                          <a:spcPts val="0"/>
                        </a:spcBef>
                        <a:spcAft>
                          <a:spcPts val="1000"/>
                        </a:spcAft>
                      </a:pPr>
                      <a:endParaRPr lang="en-US" sz="1400" baseline="0" dirty="0" smtClean="0">
                        <a:latin typeface="Calibri"/>
                        <a:ea typeface="Calibri"/>
                        <a:cs typeface="Times New Roman"/>
                      </a:endParaRPr>
                    </a:p>
                    <a:p>
                      <a:pPr marL="0" marR="0">
                        <a:lnSpc>
                          <a:spcPct val="115000"/>
                        </a:lnSpc>
                        <a:spcBef>
                          <a:spcPts val="0"/>
                        </a:spcBef>
                        <a:spcAft>
                          <a:spcPts val="1000"/>
                        </a:spcAft>
                      </a:pPr>
                      <a:r>
                        <a:rPr lang="en-US" sz="1400" baseline="0" dirty="0" smtClean="0">
                          <a:latin typeface="Calibri"/>
                          <a:ea typeface="Calibri"/>
                          <a:cs typeface="Times New Roman"/>
                        </a:rPr>
                        <a:t>Jacob remains at the window and says, “I’m looking for Mom.”</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400" dirty="0" smtClean="0">
                        <a:latin typeface="Calibri"/>
                        <a:ea typeface="Calibri"/>
                        <a:cs typeface="Times New Roman"/>
                      </a:endParaRPr>
                    </a:p>
                    <a:p>
                      <a:pPr marL="0" marR="0">
                        <a:lnSpc>
                          <a:spcPct val="115000"/>
                        </a:lnSpc>
                        <a:spcBef>
                          <a:spcPts val="0"/>
                        </a:spcBef>
                        <a:spcAft>
                          <a:spcPts val="1000"/>
                        </a:spcAft>
                      </a:pPr>
                      <a:r>
                        <a:rPr lang="en-US" sz="1400" dirty="0" smtClean="0">
                          <a:latin typeface="Calibri"/>
                          <a:ea typeface="Calibri"/>
                          <a:cs typeface="Times New Roman"/>
                        </a:rPr>
                        <a:t>Jacob is told that he has one minute to look out the window, and then it’s time to come over to work.</a:t>
                      </a:r>
                    </a:p>
                    <a:p>
                      <a:pPr marL="0" marR="0">
                        <a:lnSpc>
                          <a:spcPct val="115000"/>
                        </a:lnSpc>
                        <a:spcBef>
                          <a:spcPts val="0"/>
                        </a:spcBef>
                        <a:spcAft>
                          <a:spcPts val="1000"/>
                        </a:spcAft>
                      </a:pPr>
                      <a:endParaRPr lang="en-US" sz="1400" dirty="0" smtClean="0">
                        <a:latin typeface="Calibri"/>
                        <a:ea typeface="Calibri"/>
                        <a:cs typeface="Times New Roman"/>
                      </a:endParaRPr>
                    </a:p>
                    <a:p>
                      <a:pPr marL="0" marR="0">
                        <a:lnSpc>
                          <a:spcPct val="115000"/>
                        </a:lnSpc>
                        <a:spcBef>
                          <a:spcPts val="0"/>
                        </a:spcBef>
                        <a:spcAft>
                          <a:spcPts val="1000"/>
                        </a:spcAft>
                      </a:pPr>
                      <a:r>
                        <a:rPr lang="en-US" sz="1400" dirty="0" smtClean="0">
                          <a:latin typeface="Calibri"/>
                          <a:ea typeface="Calibri"/>
                          <a:cs typeface="Times New Roman"/>
                        </a:rPr>
                        <a:t>Jacob is reminded again</a:t>
                      </a:r>
                      <a:r>
                        <a:rPr lang="en-US" sz="1400" baseline="0" dirty="0" smtClean="0">
                          <a:latin typeface="Calibri"/>
                          <a:ea typeface="Calibri"/>
                          <a:cs typeface="Times New Roman"/>
                        </a:rPr>
                        <a:t> that his minute is up-he will see Mom this afternoon. Jacob eventually comes back over for intervention.</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2209801" y="1713131"/>
            <a:ext cx="5831596" cy="369332"/>
          </a:xfrm>
          <a:prstGeom prst="rect">
            <a:avLst/>
          </a:prstGeom>
        </p:spPr>
        <p:txBody>
          <a:bodyPr wrap="none">
            <a:spAutoFit/>
          </a:bodyPr>
          <a:lstStyle/>
          <a:p>
            <a:pPr defTabSz="914400"/>
            <a:r>
              <a:rPr lang="en-US" b="1" dirty="0">
                <a:solidFill>
                  <a:prstClr val="black"/>
                </a:solidFill>
              </a:rPr>
              <a:t>Instructional Activity: </a:t>
            </a:r>
            <a:r>
              <a:rPr lang="en-US" dirty="0" smtClean="0">
                <a:solidFill>
                  <a:prstClr val="black"/>
                </a:solidFill>
              </a:rPr>
              <a:t>Speech room for Reading Intervention</a:t>
            </a:r>
            <a:endParaRPr lang="en-US" dirty="0">
              <a:solidFill>
                <a:prstClr val="black"/>
              </a:solidFill>
            </a:endParaRPr>
          </a:p>
        </p:txBody>
      </p:sp>
      <p:sp>
        <p:nvSpPr>
          <p:cNvPr id="7" name="Rectangle 6"/>
          <p:cNvSpPr/>
          <p:nvPr/>
        </p:nvSpPr>
        <p:spPr>
          <a:xfrm>
            <a:off x="2209801" y="1066800"/>
            <a:ext cx="1877437" cy="646331"/>
          </a:xfrm>
          <a:prstGeom prst="rect">
            <a:avLst/>
          </a:prstGeom>
        </p:spPr>
        <p:txBody>
          <a:bodyPr wrap="none">
            <a:spAutoFit/>
          </a:bodyPr>
          <a:lstStyle/>
          <a:p>
            <a:pPr defTabSz="914400"/>
            <a:r>
              <a:rPr lang="en-US" b="1" dirty="0">
                <a:solidFill>
                  <a:prstClr val="black"/>
                </a:solidFill>
              </a:rPr>
              <a:t>Date: </a:t>
            </a:r>
            <a:r>
              <a:rPr lang="en-US" dirty="0" smtClean="0">
                <a:solidFill>
                  <a:prstClr val="black"/>
                </a:solidFill>
              </a:rPr>
              <a:t>12/18/2013</a:t>
            </a:r>
          </a:p>
          <a:p>
            <a:pPr defTabSz="914400"/>
            <a:r>
              <a:rPr lang="en-US" b="1" dirty="0" smtClean="0">
                <a:solidFill>
                  <a:prstClr val="black"/>
                </a:solidFill>
              </a:rPr>
              <a:t>Time</a:t>
            </a:r>
            <a:r>
              <a:rPr lang="en-US" dirty="0" smtClean="0">
                <a:solidFill>
                  <a:prstClr val="black"/>
                </a:solidFill>
              </a:rPr>
              <a:t>: 8:41-8:52</a:t>
            </a:r>
            <a:endParaRPr lang="en-US" dirty="0">
              <a:solidFill>
                <a:prstClr val="black"/>
              </a:solidFill>
            </a:endParaRPr>
          </a:p>
        </p:txBody>
      </p:sp>
    </p:spTree>
    <p:extLst>
      <p:ext uri="{BB962C8B-B14F-4D97-AF65-F5344CB8AC3E}">
        <p14:creationId xmlns:p14="http://schemas.microsoft.com/office/powerpoint/2010/main" val="8260545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30310" y="-128789"/>
            <a:ext cx="9601200" cy="753414"/>
          </a:xfrm>
        </p:spPr>
        <p:txBody>
          <a:bodyPr>
            <a:normAutofit fontScale="90000"/>
          </a:bodyPr>
          <a:lstStyle/>
          <a:p>
            <a:r>
              <a:rPr lang="en-US" dirty="0" smtClean="0"/>
              <a:t>Observation One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041473482"/>
              </p:ext>
            </p:extLst>
          </p:nvPr>
        </p:nvGraphicFramePr>
        <p:xfrm>
          <a:off x="3000777" y="624624"/>
          <a:ext cx="5756857" cy="5621639"/>
        </p:xfrm>
        <a:graphic>
          <a:graphicData uri="http://schemas.openxmlformats.org/drawingml/2006/table">
            <a:tbl>
              <a:tblPr>
                <a:tableStyleId>{5C22544A-7EE6-4342-B048-85BDC9FD1C3A}</a:tableStyleId>
              </a:tblPr>
              <a:tblGrid>
                <a:gridCol w="686442"/>
                <a:gridCol w="386583"/>
                <a:gridCol w="785661"/>
                <a:gridCol w="912806"/>
                <a:gridCol w="593839"/>
                <a:gridCol w="449789"/>
                <a:gridCol w="682034"/>
                <a:gridCol w="777577"/>
                <a:gridCol w="482126"/>
              </a:tblGrid>
              <a:tr h="822899">
                <a:tc>
                  <a:txBody>
                    <a:bodyPr/>
                    <a:lstStyle/>
                    <a:p>
                      <a:pPr marL="0" marR="0">
                        <a:spcBef>
                          <a:spcPts val="0"/>
                        </a:spcBef>
                        <a:spcAft>
                          <a:spcPts val="0"/>
                        </a:spcAft>
                      </a:pPr>
                      <a:r>
                        <a:rPr lang="en-US" sz="800" dirty="0">
                          <a:effectLst/>
                        </a:rPr>
                        <a:t>Interval</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800" dirty="0">
                          <a:effectLst/>
                        </a:rPr>
                        <a:t>Off task</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800" dirty="0">
                          <a:effectLst/>
                        </a:rPr>
                        <a:t>Vocalizing</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800" dirty="0">
                          <a:effectLst/>
                        </a:rPr>
                        <a:t>Talks to Teacher/Peer</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800" dirty="0">
                          <a:effectLst/>
                        </a:rPr>
                        <a:t>Plays with Objects</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800" dirty="0">
                          <a:effectLst/>
                        </a:rPr>
                        <a:t>Out of Seat</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800" dirty="0">
                          <a:effectLst/>
                        </a:rPr>
                        <a:t>Negative Behavior</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800" dirty="0">
                          <a:effectLst/>
                        </a:rPr>
                        <a:t>Teacher </a:t>
                      </a:r>
                      <a:endParaRPr lang="en-US" sz="900" dirty="0">
                        <a:effectLst/>
                      </a:endParaRPr>
                    </a:p>
                    <a:p>
                      <a:pPr marL="0" marR="0">
                        <a:spcBef>
                          <a:spcPts val="0"/>
                        </a:spcBef>
                        <a:spcAft>
                          <a:spcPts val="0"/>
                        </a:spcAft>
                      </a:pPr>
                      <a:r>
                        <a:rPr lang="en-US" sz="800" dirty="0">
                          <a:effectLst/>
                        </a:rPr>
                        <a:t>commands</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800" dirty="0">
                          <a:effectLst/>
                        </a:rPr>
                        <a:t>Other</a:t>
                      </a:r>
                      <a:endParaRPr lang="en-US" sz="900" dirty="0">
                        <a:effectLst/>
                        <a:latin typeface="Times New Roman" panose="02020603050405020304" pitchFamily="18" charset="0"/>
                        <a:ea typeface="Times New Roman" panose="02020603050405020304" pitchFamily="18" charset="0"/>
                      </a:endParaRPr>
                    </a:p>
                  </a:txBody>
                  <a:tcPr marL="53323" marR="53323" marT="0" marB="0"/>
                </a:tc>
              </a:tr>
              <a:tr h="239937">
                <a:tc>
                  <a:txBody>
                    <a:bodyPr/>
                    <a:lstStyle/>
                    <a:p>
                      <a:pPr marL="0" marR="0">
                        <a:spcBef>
                          <a:spcPts val="0"/>
                        </a:spcBef>
                        <a:spcAft>
                          <a:spcPts val="0"/>
                        </a:spcAft>
                      </a:pPr>
                      <a:r>
                        <a:rPr lang="en-US" sz="900" dirty="0">
                          <a:effectLst/>
                        </a:rPr>
                        <a:t>1a.</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X</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X</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X</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r>
              <a:tr h="239937">
                <a:tc>
                  <a:txBody>
                    <a:bodyPr/>
                    <a:lstStyle/>
                    <a:p>
                      <a:pPr marL="0" marR="0">
                        <a:spcBef>
                          <a:spcPts val="0"/>
                        </a:spcBef>
                        <a:spcAft>
                          <a:spcPts val="0"/>
                        </a:spcAft>
                      </a:pPr>
                      <a:r>
                        <a:rPr lang="en-US" sz="900" dirty="0">
                          <a:effectLst/>
                        </a:rPr>
                        <a:t>1b.</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X</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X</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X</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X</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r>
              <a:tr h="239937">
                <a:tc>
                  <a:txBody>
                    <a:bodyPr/>
                    <a:lstStyle/>
                    <a:p>
                      <a:pPr marL="0" marR="0">
                        <a:spcBef>
                          <a:spcPts val="0"/>
                        </a:spcBef>
                        <a:spcAft>
                          <a:spcPts val="0"/>
                        </a:spcAft>
                      </a:pPr>
                      <a:r>
                        <a:rPr lang="en-US" sz="900" dirty="0">
                          <a:effectLst/>
                        </a:rPr>
                        <a:t>2a.</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r>
              <a:tr h="239937">
                <a:tc>
                  <a:txBody>
                    <a:bodyPr/>
                    <a:lstStyle/>
                    <a:p>
                      <a:pPr marL="0" marR="0">
                        <a:spcBef>
                          <a:spcPts val="0"/>
                        </a:spcBef>
                        <a:spcAft>
                          <a:spcPts val="0"/>
                        </a:spcAft>
                      </a:pPr>
                      <a:r>
                        <a:rPr lang="en-US" sz="900" dirty="0">
                          <a:effectLst/>
                        </a:rPr>
                        <a:t>2b.</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X</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X</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r>
              <a:tr h="239937">
                <a:tc>
                  <a:txBody>
                    <a:bodyPr/>
                    <a:lstStyle/>
                    <a:p>
                      <a:pPr marL="0" marR="0">
                        <a:spcBef>
                          <a:spcPts val="0"/>
                        </a:spcBef>
                        <a:spcAft>
                          <a:spcPts val="0"/>
                        </a:spcAft>
                      </a:pPr>
                      <a:r>
                        <a:rPr lang="en-US" sz="900" dirty="0">
                          <a:effectLst/>
                        </a:rPr>
                        <a:t>3a.</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X</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X</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r>
              <a:tr h="239937">
                <a:tc>
                  <a:txBody>
                    <a:bodyPr/>
                    <a:lstStyle/>
                    <a:p>
                      <a:pPr marL="0" marR="0">
                        <a:spcBef>
                          <a:spcPts val="0"/>
                        </a:spcBef>
                        <a:spcAft>
                          <a:spcPts val="0"/>
                        </a:spcAft>
                      </a:pPr>
                      <a:r>
                        <a:rPr lang="en-US" sz="900" dirty="0">
                          <a:effectLst/>
                        </a:rPr>
                        <a:t>3b.</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r>
              <a:tr h="239937">
                <a:tc>
                  <a:txBody>
                    <a:bodyPr/>
                    <a:lstStyle/>
                    <a:p>
                      <a:pPr marL="0" marR="0">
                        <a:spcBef>
                          <a:spcPts val="0"/>
                        </a:spcBef>
                        <a:spcAft>
                          <a:spcPts val="0"/>
                        </a:spcAft>
                      </a:pPr>
                      <a:r>
                        <a:rPr lang="en-US" sz="900" dirty="0">
                          <a:effectLst/>
                        </a:rPr>
                        <a:t>4a.</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r>
              <a:tr h="239937">
                <a:tc>
                  <a:txBody>
                    <a:bodyPr/>
                    <a:lstStyle/>
                    <a:p>
                      <a:pPr marL="0" marR="0">
                        <a:spcBef>
                          <a:spcPts val="0"/>
                        </a:spcBef>
                        <a:spcAft>
                          <a:spcPts val="0"/>
                        </a:spcAft>
                      </a:pPr>
                      <a:r>
                        <a:rPr lang="en-US" sz="900" dirty="0">
                          <a:effectLst/>
                        </a:rPr>
                        <a:t>4b.</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r>
              <a:tr h="239937">
                <a:tc>
                  <a:txBody>
                    <a:bodyPr/>
                    <a:lstStyle/>
                    <a:p>
                      <a:pPr marL="0" marR="0">
                        <a:spcBef>
                          <a:spcPts val="0"/>
                        </a:spcBef>
                        <a:spcAft>
                          <a:spcPts val="0"/>
                        </a:spcAft>
                      </a:pPr>
                      <a:r>
                        <a:rPr lang="en-US" sz="900" dirty="0">
                          <a:effectLst/>
                        </a:rPr>
                        <a:t>5a.</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X</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X</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r>
              <a:tr h="239937">
                <a:tc>
                  <a:txBody>
                    <a:bodyPr/>
                    <a:lstStyle/>
                    <a:p>
                      <a:pPr marL="0" marR="0">
                        <a:spcBef>
                          <a:spcPts val="0"/>
                        </a:spcBef>
                        <a:spcAft>
                          <a:spcPts val="0"/>
                        </a:spcAft>
                      </a:pPr>
                      <a:r>
                        <a:rPr lang="en-US" sz="900" dirty="0">
                          <a:effectLst/>
                        </a:rPr>
                        <a:t>5b.</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X</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X</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r>
              <a:tr h="239937">
                <a:tc>
                  <a:txBody>
                    <a:bodyPr/>
                    <a:lstStyle/>
                    <a:p>
                      <a:pPr marL="0" marR="0">
                        <a:spcBef>
                          <a:spcPts val="0"/>
                        </a:spcBef>
                        <a:spcAft>
                          <a:spcPts val="0"/>
                        </a:spcAft>
                      </a:pPr>
                      <a:r>
                        <a:rPr lang="en-US" sz="900" dirty="0">
                          <a:effectLst/>
                        </a:rPr>
                        <a:t>6a.</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X</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X</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r>
              <a:tr h="239937">
                <a:tc>
                  <a:txBody>
                    <a:bodyPr/>
                    <a:lstStyle/>
                    <a:p>
                      <a:pPr marL="0" marR="0">
                        <a:spcBef>
                          <a:spcPts val="0"/>
                        </a:spcBef>
                        <a:spcAft>
                          <a:spcPts val="0"/>
                        </a:spcAft>
                      </a:pPr>
                      <a:r>
                        <a:rPr lang="en-US" sz="900" dirty="0">
                          <a:effectLst/>
                        </a:rPr>
                        <a:t>6b.</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X</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X</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r>
              <a:tr h="239937">
                <a:tc>
                  <a:txBody>
                    <a:bodyPr/>
                    <a:lstStyle/>
                    <a:p>
                      <a:pPr marL="0" marR="0">
                        <a:spcBef>
                          <a:spcPts val="0"/>
                        </a:spcBef>
                        <a:spcAft>
                          <a:spcPts val="0"/>
                        </a:spcAft>
                      </a:pPr>
                      <a:r>
                        <a:rPr lang="en-US" sz="900" dirty="0">
                          <a:effectLst/>
                        </a:rPr>
                        <a:t>7a.</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X</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X</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X</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r>
              <a:tr h="239937">
                <a:tc>
                  <a:txBody>
                    <a:bodyPr/>
                    <a:lstStyle/>
                    <a:p>
                      <a:pPr marL="0" marR="0">
                        <a:spcBef>
                          <a:spcPts val="0"/>
                        </a:spcBef>
                        <a:spcAft>
                          <a:spcPts val="0"/>
                        </a:spcAft>
                      </a:pPr>
                      <a:r>
                        <a:rPr lang="en-US" sz="900" dirty="0">
                          <a:effectLst/>
                        </a:rPr>
                        <a:t>7b.</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r>
              <a:tr h="239937">
                <a:tc>
                  <a:txBody>
                    <a:bodyPr/>
                    <a:lstStyle/>
                    <a:p>
                      <a:pPr marL="0" marR="0">
                        <a:spcBef>
                          <a:spcPts val="0"/>
                        </a:spcBef>
                        <a:spcAft>
                          <a:spcPts val="0"/>
                        </a:spcAft>
                      </a:pPr>
                      <a:r>
                        <a:rPr lang="en-US" sz="900" dirty="0">
                          <a:effectLst/>
                        </a:rPr>
                        <a:t>8a.</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r>
              <a:tr h="239937">
                <a:tc>
                  <a:txBody>
                    <a:bodyPr/>
                    <a:lstStyle/>
                    <a:p>
                      <a:pPr marL="0" marR="0">
                        <a:spcBef>
                          <a:spcPts val="0"/>
                        </a:spcBef>
                        <a:spcAft>
                          <a:spcPts val="0"/>
                        </a:spcAft>
                      </a:pPr>
                      <a:r>
                        <a:rPr lang="en-US" sz="900" dirty="0">
                          <a:effectLst/>
                        </a:rPr>
                        <a:t>8b.</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X</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X</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r>
              <a:tr h="239937">
                <a:tc>
                  <a:txBody>
                    <a:bodyPr/>
                    <a:lstStyle/>
                    <a:p>
                      <a:pPr marL="0" marR="0">
                        <a:spcBef>
                          <a:spcPts val="0"/>
                        </a:spcBef>
                        <a:spcAft>
                          <a:spcPts val="0"/>
                        </a:spcAft>
                      </a:pPr>
                      <a:r>
                        <a:rPr lang="en-US" sz="900" dirty="0">
                          <a:effectLst/>
                        </a:rPr>
                        <a:t>9a.</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X</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X</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r>
              <a:tr h="239937">
                <a:tc>
                  <a:txBody>
                    <a:bodyPr/>
                    <a:lstStyle/>
                    <a:p>
                      <a:pPr marL="0" marR="0">
                        <a:spcBef>
                          <a:spcPts val="0"/>
                        </a:spcBef>
                        <a:spcAft>
                          <a:spcPts val="0"/>
                        </a:spcAft>
                      </a:pPr>
                      <a:r>
                        <a:rPr lang="en-US" sz="900" dirty="0">
                          <a:effectLst/>
                        </a:rPr>
                        <a:t>9b.</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X</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X</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r>
              <a:tr h="239937">
                <a:tc>
                  <a:txBody>
                    <a:bodyPr/>
                    <a:lstStyle/>
                    <a:p>
                      <a:pPr marL="0" marR="0">
                        <a:spcBef>
                          <a:spcPts val="0"/>
                        </a:spcBef>
                        <a:spcAft>
                          <a:spcPts val="0"/>
                        </a:spcAft>
                      </a:pPr>
                      <a:r>
                        <a:rPr lang="en-US" sz="900" dirty="0">
                          <a:effectLst/>
                        </a:rPr>
                        <a:t>10a.</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X</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X</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r>
              <a:tr h="239937">
                <a:tc>
                  <a:txBody>
                    <a:bodyPr/>
                    <a:lstStyle/>
                    <a:p>
                      <a:pPr marL="0" marR="0">
                        <a:spcBef>
                          <a:spcPts val="0"/>
                        </a:spcBef>
                        <a:spcAft>
                          <a:spcPts val="0"/>
                        </a:spcAft>
                      </a:pPr>
                      <a:r>
                        <a:rPr lang="en-US" sz="900" dirty="0">
                          <a:effectLst/>
                        </a:rPr>
                        <a:t>10b.</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X</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X</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c>
                  <a:txBody>
                    <a:bodyPr/>
                    <a:lstStyle/>
                    <a:p>
                      <a:pPr marL="0" marR="0">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endParaRPr>
                    </a:p>
                  </a:txBody>
                  <a:tcPr marL="53323" marR="53323" marT="0" marB="0"/>
                </a:tc>
              </a:tr>
            </a:tbl>
          </a:graphicData>
        </a:graphic>
      </p:graphicFrame>
    </p:spTree>
    <p:extLst>
      <p:ext uri="{BB962C8B-B14F-4D97-AF65-F5344CB8AC3E}">
        <p14:creationId xmlns:p14="http://schemas.microsoft.com/office/powerpoint/2010/main" val="3382093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92125"/>
            <a:ext cx="9601200" cy="1304925"/>
          </a:xfrm>
        </p:spPr>
        <p:txBody>
          <a:bodyPr/>
          <a:lstStyle/>
          <a:p>
            <a:r>
              <a:rPr lang="en-US" dirty="0" smtClean="0"/>
              <a:t>Observation One continued…</a:t>
            </a:r>
            <a:endParaRPr lang="en-US"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1566673332"/>
              </p:ext>
            </p:extLst>
          </p:nvPr>
        </p:nvGraphicFramePr>
        <p:xfrm>
          <a:off x="746975" y="2546252"/>
          <a:ext cx="8678379" cy="345787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6625883" y="1797050"/>
            <a:ext cx="4459459" cy="3139321"/>
          </a:xfrm>
          <a:prstGeom prst="rect">
            <a:avLst/>
          </a:prstGeom>
          <a:solidFill>
            <a:schemeClr val="bg2"/>
          </a:solidFill>
        </p:spPr>
        <p:txBody>
          <a:bodyPr wrap="square" rtlCol="0">
            <a:spAutoFit/>
          </a:bodyPr>
          <a:lstStyle/>
          <a:p>
            <a:r>
              <a:rPr lang="en-US" dirty="0" smtClean="0"/>
              <a:t>Observation One was conducted on a Thursday, December 11</a:t>
            </a:r>
            <a:r>
              <a:rPr lang="en-US" baseline="30000" dirty="0" smtClean="0"/>
              <a:t>th</a:t>
            </a:r>
            <a:r>
              <a:rPr lang="en-US" dirty="0" smtClean="0"/>
              <a:t> during center time. During this time, students are expected to work independently, or with group members, depending on the task. </a:t>
            </a:r>
          </a:p>
          <a:p>
            <a:endParaRPr lang="en-US" dirty="0"/>
          </a:p>
          <a:p>
            <a:r>
              <a:rPr lang="en-US" dirty="0" smtClean="0"/>
              <a:t>The data shows that Jacob was off-task 60% of the time, with 35% of the time being out of his seat. Jacob’s task required him to sit at his own seat to work individually., which he found to be quite challenging.</a:t>
            </a:r>
            <a:endParaRPr lang="en-US" dirty="0"/>
          </a:p>
        </p:txBody>
      </p:sp>
    </p:spTree>
    <p:extLst>
      <p:ext uri="{BB962C8B-B14F-4D97-AF65-F5344CB8AC3E}">
        <p14:creationId xmlns:p14="http://schemas.microsoft.com/office/powerpoint/2010/main" val="1689989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3943" y="0"/>
            <a:ext cx="9601200" cy="650383"/>
          </a:xfrm>
        </p:spPr>
        <p:txBody>
          <a:bodyPr>
            <a:normAutofit fontScale="90000"/>
          </a:bodyPr>
          <a:lstStyle/>
          <a:p>
            <a:r>
              <a:rPr lang="en-US" dirty="0" smtClean="0"/>
              <a:t>Observation Two</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17274031"/>
              </p:ext>
            </p:extLst>
          </p:nvPr>
        </p:nvGraphicFramePr>
        <p:xfrm>
          <a:off x="2537139" y="650383"/>
          <a:ext cx="6658375" cy="5473975"/>
        </p:xfrm>
        <a:graphic>
          <a:graphicData uri="http://schemas.openxmlformats.org/drawingml/2006/table">
            <a:tbl>
              <a:tblPr>
                <a:tableStyleId>{5C22544A-7EE6-4342-B048-85BDC9FD1C3A}</a:tableStyleId>
              </a:tblPr>
              <a:tblGrid>
                <a:gridCol w="893196"/>
                <a:gridCol w="418780"/>
                <a:gridCol w="914249"/>
                <a:gridCol w="1075144"/>
                <a:gridCol w="635312"/>
                <a:gridCol w="586442"/>
                <a:gridCol w="714257"/>
                <a:gridCol w="814253"/>
                <a:gridCol w="606742"/>
              </a:tblGrid>
              <a:tr h="590635">
                <a:tc>
                  <a:txBody>
                    <a:bodyPr/>
                    <a:lstStyle/>
                    <a:p>
                      <a:pPr marL="0" marR="0">
                        <a:spcBef>
                          <a:spcPts val="0"/>
                        </a:spcBef>
                        <a:spcAft>
                          <a:spcPts val="0"/>
                        </a:spcAft>
                      </a:pPr>
                      <a:r>
                        <a:rPr lang="en-US" sz="800" dirty="0">
                          <a:effectLst/>
                        </a:rPr>
                        <a:t>Interval</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800" dirty="0">
                          <a:effectLst/>
                        </a:rPr>
                        <a:t>Off task</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800" dirty="0">
                          <a:effectLst/>
                        </a:rPr>
                        <a:t>Vocalizing</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800" dirty="0">
                          <a:effectLst/>
                        </a:rPr>
                        <a:t>Talks to Teacher/Peer</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800" dirty="0">
                          <a:effectLst/>
                        </a:rPr>
                        <a:t>Plays with Objects</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800" dirty="0">
                          <a:effectLst/>
                        </a:rPr>
                        <a:t>Out of Seat</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800" dirty="0">
                          <a:effectLst/>
                        </a:rPr>
                        <a:t>Negative Behavior</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800" dirty="0">
                          <a:effectLst/>
                        </a:rPr>
                        <a:t>Teacher </a:t>
                      </a:r>
                      <a:endParaRPr lang="en-US" sz="1000" dirty="0">
                        <a:effectLst/>
                      </a:endParaRPr>
                    </a:p>
                    <a:p>
                      <a:pPr marL="0" marR="0">
                        <a:spcBef>
                          <a:spcPts val="0"/>
                        </a:spcBef>
                        <a:spcAft>
                          <a:spcPts val="0"/>
                        </a:spcAft>
                      </a:pPr>
                      <a:r>
                        <a:rPr lang="en-US" sz="800" dirty="0">
                          <a:effectLst/>
                        </a:rPr>
                        <a:t>commands</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800" dirty="0">
                          <a:effectLst/>
                        </a:rPr>
                        <a:t>Other</a:t>
                      </a:r>
                      <a:endParaRPr lang="en-US" sz="1000" dirty="0">
                        <a:effectLst/>
                        <a:latin typeface="Times New Roman" panose="02020603050405020304" pitchFamily="18" charset="0"/>
                        <a:ea typeface="Times New Roman" panose="02020603050405020304" pitchFamily="18" charset="0"/>
                      </a:endParaRPr>
                    </a:p>
                  </a:txBody>
                  <a:tcPr marL="55298" marR="55298" marT="0" marB="0"/>
                </a:tc>
              </a:tr>
              <a:tr h="244167">
                <a:tc>
                  <a:txBody>
                    <a:bodyPr/>
                    <a:lstStyle/>
                    <a:p>
                      <a:pPr marL="0" marR="0">
                        <a:spcBef>
                          <a:spcPts val="0"/>
                        </a:spcBef>
                        <a:spcAft>
                          <a:spcPts val="0"/>
                        </a:spcAft>
                      </a:pPr>
                      <a:r>
                        <a:rPr lang="en-US" sz="1000" dirty="0">
                          <a:effectLst/>
                        </a:rPr>
                        <a:t>1a.</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r>
              <a:tr h="244167">
                <a:tc>
                  <a:txBody>
                    <a:bodyPr/>
                    <a:lstStyle/>
                    <a:p>
                      <a:pPr marL="0" marR="0">
                        <a:spcBef>
                          <a:spcPts val="0"/>
                        </a:spcBef>
                        <a:spcAft>
                          <a:spcPts val="0"/>
                        </a:spcAft>
                      </a:pPr>
                      <a:r>
                        <a:rPr lang="en-US" sz="1000" dirty="0">
                          <a:effectLst/>
                        </a:rPr>
                        <a:t>1b.</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r>
              <a:tr h="244167">
                <a:tc>
                  <a:txBody>
                    <a:bodyPr/>
                    <a:lstStyle/>
                    <a:p>
                      <a:pPr marL="0" marR="0">
                        <a:spcBef>
                          <a:spcPts val="0"/>
                        </a:spcBef>
                        <a:spcAft>
                          <a:spcPts val="0"/>
                        </a:spcAft>
                      </a:pPr>
                      <a:r>
                        <a:rPr lang="en-US" sz="1000" dirty="0">
                          <a:effectLst/>
                        </a:rPr>
                        <a:t>2a.</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r>
              <a:tr h="244167">
                <a:tc>
                  <a:txBody>
                    <a:bodyPr/>
                    <a:lstStyle/>
                    <a:p>
                      <a:pPr marL="0" marR="0">
                        <a:spcBef>
                          <a:spcPts val="0"/>
                        </a:spcBef>
                        <a:spcAft>
                          <a:spcPts val="0"/>
                        </a:spcAft>
                      </a:pPr>
                      <a:r>
                        <a:rPr lang="en-US" sz="1000" dirty="0">
                          <a:effectLst/>
                        </a:rPr>
                        <a:t>2b.</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r>
              <a:tr h="244167">
                <a:tc>
                  <a:txBody>
                    <a:bodyPr/>
                    <a:lstStyle/>
                    <a:p>
                      <a:pPr marL="0" marR="0">
                        <a:spcBef>
                          <a:spcPts val="0"/>
                        </a:spcBef>
                        <a:spcAft>
                          <a:spcPts val="0"/>
                        </a:spcAft>
                      </a:pPr>
                      <a:r>
                        <a:rPr lang="en-US" sz="1000" dirty="0">
                          <a:effectLst/>
                        </a:rPr>
                        <a:t>3a.</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r>
              <a:tr h="244167">
                <a:tc>
                  <a:txBody>
                    <a:bodyPr/>
                    <a:lstStyle/>
                    <a:p>
                      <a:pPr marL="0" marR="0">
                        <a:spcBef>
                          <a:spcPts val="0"/>
                        </a:spcBef>
                        <a:spcAft>
                          <a:spcPts val="0"/>
                        </a:spcAft>
                      </a:pPr>
                      <a:r>
                        <a:rPr lang="en-US" sz="1000" dirty="0">
                          <a:effectLst/>
                        </a:rPr>
                        <a:t>3b.</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r>
              <a:tr h="244167">
                <a:tc>
                  <a:txBody>
                    <a:bodyPr/>
                    <a:lstStyle/>
                    <a:p>
                      <a:pPr marL="0" marR="0">
                        <a:spcBef>
                          <a:spcPts val="0"/>
                        </a:spcBef>
                        <a:spcAft>
                          <a:spcPts val="0"/>
                        </a:spcAft>
                      </a:pPr>
                      <a:r>
                        <a:rPr lang="en-US" sz="1000" dirty="0">
                          <a:effectLst/>
                        </a:rPr>
                        <a:t>4a.</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r>
              <a:tr h="244167">
                <a:tc>
                  <a:txBody>
                    <a:bodyPr/>
                    <a:lstStyle/>
                    <a:p>
                      <a:pPr marL="0" marR="0">
                        <a:spcBef>
                          <a:spcPts val="0"/>
                        </a:spcBef>
                        <a:spcAft>
                          <a:spcPts val="0"/>
                        </a:spcAft>
                      </a:pPr>
                      <a:r>
                        <a:rPr lang="en-US" sz="1000" dirty="0">
                          <a:effectLst/>
                        </a:rPr>
                        <a:t>4b.</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r>
              <a:tr h="244167">
                <a:tc>
                  <a:txBody>
                    <a:bodyPr/>
                    <a:lstStyle/>
                    <a:p>
                      <a:pPr marL="0" marR="0">
                        <a:spcBef>
                          <a:spcPts val="0"/>
                        </a:spcBef>
                        <a:spcAft>
                          <a:spcPts val="0"/>
                        </a:spcAft>
                      </a:pPr>
                      <a:r>
                        <a:rPr lang="en-US" sz="1000" dirty="0">
                          <a:effectLst/>
                        </a:rPr>
                        <a:t>5a.</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r>
              <a:tr h="244167">
                <a:tc>
                  <a:txBody>
                    <a:bodyPr/>
                    <a:lstStyle/>
                    <a:p>
                      <a:pPr marL="0" marR="0">
                        <a:spcBef>
                          <a:spcPts val="0"/>
                        </a:spcBef>
                        <a:spcAft>
                          <a:spcPts val="0"/>
                        </a:spcAft>
                      </a:pPr>
                      <a:r>
                        <a:rPr lang="en-US" sz="1000" dirty="0">
                          <a:effectLst/>
                        </a:rPr>
                        <a:t>5b.</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r>
              <a:tr h="244167">
                <a:tc>
                  <a:txBody>
                    <a:bodyPr/>
                    <a:lstStyle/>
                    <a:p>
                      <a:pPr marL="0" marR="0">
                        <a:spcBef>
                          <a:spcPts val="0"/>
                        </a:spcBef>
                        <a:spcAft>
                          <a:spcPts val="0"/>
                        </a:spcAft>
                      </a:pPr>
                      <a:r>
                        <a:rPr lang="en-US" sz="1000" dirty="0">
                          <a:effectLst/>
                        </a:rPr>
                        <a:t>6a.</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r>
              <a:tr h="244167">
                <a:tc>
                  <a:txBody>
                    <a:bodyPr/>
                    <a:lstStyle/>
                    <a:p>
                      <a:pPr marL="0" marR="0">
                        <a:spcBef>
                          <a:spcPts val="0"/>
                        </a:spcBef>
                        <a:spcAft>
                          <a:spcPts val="0"/>
                        </a:spcAft>
                      </a:pPr>
                      <a:r>
                        <a:rPr lang="en-US" sz="1000" dirty="0">
                          <a:effectLst/>
                        </a:rPr>
                        <a:t>6b.</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r>
              <a:tr h="244167">
                <a:tc>
                  <a:txBody>
                    <a:bodyPr/>
                    <a:lstStyle/>
                    <a:p>
                      <a:pPr marL="0" marR="0">
                        <a:spcBef>
                          <a:spcPts val="0"/>
                        </a:spcBef>
                        <a:spcAft>
                          <a:spcPts val="0"/>
                        </a:spcAft>
                      </a:pPr>
                      <a:r>
                        <a:rPr lang="en-US" sz="1000" dirty="0">
                          <a:effectLst/>
                        </a:rPr>
                        <a:t>7a.</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r>
              <a:tr h="244167">
                <a:tc>
                  <a:txBody>
                    <a:bodyPr/>
                    <a:lstStyle/>
                    <a:p>
                      <a:pPr marL="0" marR="0">
                        <a:spcBef>
                          <a:spcPts val="0"/>
                        </a:spcBef>
                        <a:spcAft>
                          <a:spcPts val="0"/>
                        </a:spcAft>
                      </a:pPr>
                      <a:r>
                        <a:rPr lang="en-US" sz="1000" dirty="0">
                          <a:effectLst/>
                        </a:rPr>
                        <a:t>7b.</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r>
              <a:tr h="244167">
                <a:tc>
                  <a:txBody>
                    <a:bodyPr/>
                    <a:lstStyle/>
                    <a:p>
                      <a:pPr marL="0" marR="0">
                        <a:spcBef>
                          <a:spcPts val="0"/>
                        </a:spcBef>
                        <a:spcAft>
                          <a:spcPts val="0"/>
                        </a:spcAft>
                      </a:pPr>
                      <a:r>
                        <a:rPr lang="en-US" sz="1000" dirty="0">
                          <a:effectLst/>
                        </a:rPr>
                        <a:t>8a.</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r>
              <a:tr h="244167">
                <a:tc>
                  <a:txBody>
                    <a:bodyPr/>
                    <a:lstStyle/>
                    <a:p>
                      <a:pPr marL="0" marR="0">
                        <a:spcBef>
                          <a:spcPts val="0"/>
                        </a:spcBef>
                        <a:spcAft>
                          <a:spcPts val="0"/>
                        </a:spcAft>
                      </a:pPr>
                      <a:r>
                        <a:rPr lang="en-US" sz="1000" dirty="0">
                          <a:effectLst/>
                        </a:rPr>
                        <a:t>8b.</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r>
              <a:tr h="244167">
                <a:tc>
                  <a:txBody>
                    <a:bodyPr/>
                    <a:lstStyle/>
                    <a:p>
                      <a:pPr marL="0" marR="0">
                        <a:spcBef>
                          <a:spcPts val="0"/>
                        </a:spcBef>
                        <a:spcAft>
                          <a:spcPts val="0"/>
                        </a:spcAft>
                      </a:pPr>
                      <a:r>
                        <a:rPr lang="en-US" sz="1000" dirty="0">
                          <a:effectLst/>
                        </a:rPr>
                        <a:t>9a.</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r>
              <a:tr h="244167">
                <a:tc>
                  <a:txBody>
                    <a:bodyPr/>
                    <a:lstStyle/>
                    <a:p>
                      <a:pPr marL="0" marR="0">
                        <a:spcBef>
                          <a:spcPts val="0"/>
                        </a:spcBef>
                        <a:spcAft>
                          <a:spcPts val="0"/>
                        </a:spcAft>
                      </a:pPr>
                      <a:r>
                        <a:rPr lang="en-US" sz="1000" dirty="0">
                          <a:effectLst/>
                        </a:rPr>
                        <a:t>9b.</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r>
              <a:tr h="244167">
                <a:tc>
                  <a:txBody>
                    <a:bodyPr/>
                    <a:lstStyle/>
                    <a:p>
                      <a:pPr marL="0" marR="0">
                        <a:spcBef>
                          <a:spcPts val="0"/>
                        </a:spcBef>
                        <a:spcAft>
                          <a:spcPts val="0"/>
                        </a:spcAft>
                      </a:pPr>
                      <a:r>
                        <a:rPr lang="en-US" sz="1000" dirty="0">
                          <a:effectLst/>
                        </a:rPr>
                        <a:t>10a.</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r>
              <a:tr h="244167">
                <a:tc>
                  <a:txBody>
                    <a:bodyPr/>
                    <a:lstStyle/>
                    <a:p>
                      <a:pPr marL="0" marR="0">
                        <a:spcBef>
                          <a:spcPts val="0"/>
                        </a:spcBef>
                        <a:spcAft>
                          <a:spcPts val="0"/>
                        </a:spcAft>
                      </a:pPr>
                      <a:r>
                        <a:rPr lang="en-US" sz="1000" dirty="0">
                          <a:effectLst/>
                        </a:rPr>
                        <a:t>10b.</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r>
            </a:tbl>
          </a:graphicData>
        </a:graphic>
      </p:graphicFrame>
    </p:spTree>
    <p:extLst>
      <p:ext uri="{BB962C8B-B14F-4D97-AF65-F5344CB8AC3E}">
        <p14:creationId xmlns:p14="http://schemas.microsoft.com/office/powerpoint/2010/main" val="2403110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50844"/>
            <a:ext cx="9601200" cy="1303337"/>
          </a:xfrm>
        </p:spPr>
        <p:txBody>
          <a:bodyPr/>
          <a:lstStyle/>
          <a:p>
            <a:r>
              <a:rPr lang="en-US" dirty="0" smtClean="0"/>
              <a:t>Observation Two continued…</a:t>
            </a:r>
            <a:endParaRPr lang="en-US" dirty="0"/>
          </a:p>
        </p:txBody>
      </p:sp>
      <p:graphicFrame>
        <p:nvGraphicFramePr>
          <p:cNvPr id="4" name="Content Placeholder 5"/>
          <p:cNvGraphicFramePr>
            <a:graphicFrameLocks/>
          </p:cNvGraphicFramePr>
          <p:nvPr>
            <p:extLst>
              <p:ext uri="{D42A27DB-BD31-4B8C-83A1-F6EECF244321}">
                <p14:modId xmlns:p14="http://schemas.microsoft.com/office/powerpoint/2010/main" val="40676279"/>
              </p:ext>
            </p:extLst>
          </p:nvPr>
        </p:nvGraphicFramePr>
        <p:xfrm>
          <a:off x="746975" y="2546252"/>
          <a:ext cx="8678379" cy="345787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735651" y="2286000"/>
            <a:ext cx="3966693" cy="2862322"/>
          </a:xfrm>
          <a:prstGeom prst="rect">
            <a:avLst/>
          </a:prstGeom>
          <a:solidFill>
            <a:schemeClr val="bg2"/>
          </a:solidFill>
        </p:spPr>
        <p:txBody>
          <a:bodyPr wrap="square" rtlCol="0">
            <a:spAutoFit/>
          </a:bodyPr>
          <a:lstStyle/>
          <a:p>
            <a:r>
              <a:rPr lang="en-US" dirty="0" smtClean="0"/>
              <a:t>Observation Two took place in the speech room, in a one-on-one setting on the morning of December 12</a:t>
            </a:r>
            <a:r>
              <a:rPr lang="en-US" baseline="30000" dirty="0" smtClean="0"/>
              <a:t>th</a:t>
            </a:r>
            <a:r>
              <a:rPr lang="en-US" dirty="0" smtClean="0"/>
              <a:t>, 2014. Jacob made comments about being tired that morning due to a lack of sleep.</a:t>
            </a:r>
          </a:p>
          <a:p>
            <a:endParaRPr lang="en-US" dirty="0"/>
          </a:p>
          <a:p>
            <a:r>
              <a:rPr lang="en-US" dirty="0" smtClean="0"/>
              <a:t>Jacob spent 50% of the intervention time talking to me random topics/interests. Jacob also made several negative comments regarding the task. </a:t>
            </a:r>
            <a:endParaRPr lang="en-US" dirty="0"/>
          </a:p>
        </p:txBody>
      </p:sp>
    </p:spTree>
    <p:extLst>
      <p:ext uri="{BB962C8B-B14F-4D97-AF65-F5344CB8AC3E}">
        <p14:creationId xmlns:p14="http://schemas.microsoft.com/office/powerpoint/2010/main" val="2601316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49251" y="673572"/>
            <a:ext cx="9601200" cy="846136"/>
          </a:xfrm>
        </p:spPr>
        <p:txBody>
          <a:bodyPr/>
          <a:lstStyle/>
          <a:p>
            <a:r>
              <a:rPr lang="en-US" dirty="0" smtClean="0"/>
              <a:t>Case Profile</a:t>
            </a:r>
            <a:endParaRPr lang="en-US" dirty="0"/>
          </a:p>
        </p:txBody>
      </p:sp>
      <p:sp>
        <p:nvSpPr>
          <p:cNvPr id="4" name="TextBox 3"/>
          <p:cNvSpPr txBox="1"/>
          <p:nvPr/>
        </p:nvSpPr>
        <p:spPr>
          <a:xfrm>
            <a:off x="1094704" y="2009104"/>
            <a:ext cx="10187189" cy="3970318"/>
          </a:xfrm>
          <a:prstGeom prst="rect">
            <a:avLst/>
          </a:prstGeom>
          <a:noFill/>
        </p:spPr>
        <p:txBody>
          <a:bodyPr wrap="square" rtlCol="0">
            <a:spAutoFit/>
          </a:bodyPr>
          <a:lstStyle/>
          <a:p>
            <a:r>
              <a:rPr lang="en-US" b="1" dirty="0"/>
              <a:t>Name: </a:t>
            </a:r>
            <a:r>
              <a:rPr lang="en-US" dirty="0" smtClean="0"/>
              <a:t>Jacob*</a:t>
            </a:r>
            <a:endParaRPr lang="en-US" dirty="0"/>
          </a:p>
          <a:p>
            <a:r>
              <a:rPr lang="en-US" b="1" dirty="0"/>
              <a:t>Gender: </a:t>
            </a:r>
            <a:r>
              <a:rPr lang="en-US" dirty="0"/>
              <a:t>Male</a:t>
            </a:r>
          </a:p>
          <a:p>
            <a:r>
              <a:rPr lang="en-US" b="1" dirty="0"/>
              <a:t>Age: </a:t>
            </a:r>
            <a:r>
              <a:rPr lang="en-US" dirty="0" smtClean="0"/>
              <a:t>6</a:t>
            </a:r>
            <a:endParaRPr lang="en-US" dirty="0"/>
          </a:p>
          <a:p>
            <a:r>
              <a:rPr lang="en-US" b="1" dirty="0"/>
              <a:t>Grade: </a:t>
            </a:r>
            <a:r>
              <a:rPr lang="en-US" dirty="0" smtClean="0"/>
              <a:t>First </a:t>
            </a:r>
            <a:endParaRPr lang="en-US" dirty="0"/>
          </a:p>
          <a:p>
            <a:r>
              <a:rPr lang="en-US" b="1" dirty="0"/>
              <a:t>Parents: </a:t>
            </a:r>
            <a:r>
              <a:rPr lang="en-US" dirty="0" smtClean="0"/>
              <a:t>Jacob’s parents </a:t>
            </a:r>
            <a:r>
              <a:rPr lang="en-US" dirty="0"/>
              <a:t>are divorced and </a:t>
            </a:r>
            <a:r>
              <a:rPr lang="en-US" dirty="0" smtClean="0"/>
              <a:t>Jacob’s </a:t>
            </a:r>
            <a:r>
              <a:rPr lang="en-US" dirty="0"/>
              <a:t>mother has full custody of him</a:t>
            </a:r>
            <a:r>
              <a:rPr lang="en-US" dirty="0" smtClean="0"/>
              <a:t>. Jacob’s mother has a boyfriend who is in and out of the picture.</a:t>
            </a:r>
            <a:endParaRPr lang="en-US" dirty="0"/>
          </a:p>
          <a:p>
            <a:r>
              <a:rPr lang="en-US" b="1" dirty="0"/>
              <a:t>Schooling History: </a:t>
            </a:r>
            <a:r>
              <a:rPr lang="en-US" dirty="0" smtClean="0"/>
              <a:t>Jacob’s Developmental </a:t>
            </a:r>
            <a:r>
              <a:rPr lang="en-US" dirty="0"/>
              <a:t>D</a:t>
            </a:r>
            <a:r>
              <a:rPr lang="en-US" dirty="0" smtClean="0"/>
              <a:t>elay has prevented him from learning among his peers in the general education classroom for subjects Reading and Math. Jacob’s speech delay also causes peers and teachers to question his statements in order to clarify what he is trying to say. Jacob also has a diagnosis of ADHD. He is an extremely energetic student who craves attention, and becomes discouraged during difficult tasks, making it extremely difficult to complete any task on his own. </a:t>
            </a:r>
          </a:p>
          <a:p>
            <a:endParaRPr lang="en-US" dirty="0"/>
          </a:p>
          <a:p>
            <a:r>
              <a:rPr lang="en-US" dirty="0" smtClean="0"/>
              <a:t>Note: Name has been changed.</a:t>
            </a:r>
            <a:endParaRPr lang="en-US" dirty="0"/>
          </a:p>
          <a:p>
            <a:endParaRPr lang="en-US" dirty="0"/>
          </a:p>
        </p:txBody>
      </p:sp>
    </p:spTree>
    <p:extLst>
      <p:ext uri="{BB962C8B-B14F-4D97-AF65-F5344CB8AC3E}">
        <p14:creationId xmlns:p14="http://schemas.microsoft.com/office/powerpoint/2010/main" val="31491628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40158" y="0"/>
            <a:ext cx="9601200" cy="624625"/>
          </a:xfrm>
        </p:spPr>
        <p:txBody>
          <a:bodyPr>
            <a:normAutofit fontScale="90000"/>
          </a:bodyPr>
          <a:lstStyle/>
          <a:p>
            <a:r>
              <a:rPr lang="en-US" dirty="0" smtClean="0"/>
              <a:t>Observation Three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82311795"/>
              </p:ext>
            </p:extLst>
          </p:nvPr>
        </p:nvGraphicFramePr>
        <p:xfrm>
          <a:off x="2369713" y="734099"/>
          <a:ext cx="7101084" cy="5486844"/>
        </p:xfrm>
        <a:graphic>
          <a:graphicData uri="http://schemas.openxmlformats.org/drawingml/2006/table">
            <a:tbl>
              <a:tblPr>
                <a:tableStyleId>{5C22544A-7EE6-4342-B048-85BDC9FD1C3A}</a:tableStyleId>
              </a:tblPr>
              <a:tblGrid>
                <a:gridCol w="952584"/>
                <a:gridCol w="446625"/>
                <a:gridCol w="975036"/>
                <a:gridCol w="1146628"/>
                <a:gridCol w="677554"/>
                <a:gridCol w="625435"/>
                <a:gridCol w="761747"/>
                <a:gridCol w="868391"/>
                <a:gridCol w="647084"/>
              </a:tblGrid>
              <a:tr h="592024">
                <a:tc>
                  <a:txBody>
                    <a:bodyPr/>
                    <a:lstStyle/>
                    <a:p>
                      <a:pPr marL="0" marR="0">
                        <a:spcBef>
                          <a:spcPts val="0"/>
                        </a:spcBef>
                        <a:spcAft>
                          <a:spcPts val="0"/>
                        </a:spcAft>
                      </a:pPr>
                      <a:r>
                        <a:rPr lang="en-US" sz="800" dirty="0">
                          <a:effectLst/>
                        </a:rPr>
                        <a:t>Interval</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800" dirty="0">
                          <a:effectLst/>
                        </a:rPr>
                        <a:t>Off task</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800" dirty="0">
                          <a:effectLst/>
                        </a:rPr>
                        <a:t>Vocalizing</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800" dirty="0">
                          <a:effectLst/>
                        </a:rPr>
                        <a:t>Talks to Teacher/Peer</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800" dirty="0">
                          <a:effectLst/>
                        </a:rPr>
                        <a:t>Plays with Objects</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800" dirty="0">
                          <a:effectLst/>
                        </a:rPr>
                        <a:t>Out of Seat</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800" dirty="0">
                          <a:effectLst/>
                        </a:rPr>
                        <a:t>Negative Behavior</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800" dirty="0">
                          <a:effectLst/>
                        </a:rPr>
                        <a:t>Teacher </a:t>
                      </a:r>
                      <a:endParaRPr lang="en-US" sz="1000" dirty="0">
                        <a:effectLst/>
                      </a:endParaRPr>
                    </a:p>
                    <a:p>
                      <a:pPr marL="0" marR="0">
                        <a:spcBef>
                          <a:spcPts val="0"/>
                        </a:spcBef>
                        <a:spcAft>
                          <a:spcPts val="0"/>
                        </a:spcAft>
                      </a:pPr>
                      <a:r>
                        <a:rPr lang="en-US" sz="800" dirty="0">
                          <a:effectLst/>
                        </a:rPr>
                        <a:t>commands</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800" dirty="0">
                          <a:effectLst/>
                        </a:rPr>
                        <a:t>Other</a:t>
                      </a:r>
                      <a:endParaRPr lang="en-US" sz="1000" dirty="0">
                        <a:effectLst/>
                        <a:latin typeface="Times New Roman" panose="02020603050405020304" pitchFamily="18" charset="0"/>
                        <a:ea typeface="Times New Roman" panose="02020603050405020304" pitchFamily="18" charset="0"/>
                      </a:endParaRPr>
                    </a:p>
                  </a:txBody>
                  <a:tcPr marL="55298" marR="55298" marT="0" marB="0"/>
                </a:tc>
              </a:tr>
              <a:tr h="244741">
                <a:tc>
                  <a:txBody>
                    <a:bodyPr/>
                    <a:lstStyle/>
                    <a:p>
                      <a:pPr marL="0" marR="0">
                        <a:spcBef>
                          <a:spcPts val="0"/>
                        </a:spcBef>
                        <a:spcAft>
                          <a:spcPts val="0"/>
                        </a:spcAft>
                      </a:pPr>
                      <a:r>
                        <a:rPr lang="en-US" sz="1000" dirty="0">
                          <a:effectLst/>
                        </a:rPr>
                        <a:t>1a.</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r>
              <a:tr h="244741">
                <a:tc>
                  <a:txBody>
                    <a:bodyPr/>
                    <a:lstStyle/>
                    <a:p>
                      <a:pPr marL="0" marR="0">
                        <a:spcBef>
                          <a:spcPts val="0"/>
                        </a:spcBef>
                        <a:spcAft>
                          <a:spcPts val="0"/>
                        </a:spcAft>
                      </a:pPr>
                      <a:r>
                        <a:rPr lang="en-US" sz="1000" dirty="0">
                          <a:effectLst/>
                        </a:rPr>
                        <a:t>1b.</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r>
              <a:tr h="244741">
                <a:tc>
                  <a:txBody>
                    <a:bodyPr/>
                    <a:lstStyle/>
                    <a:p>
                      <a:pPr marL="0" marR="0">
                        <a:spcBef>
                          <a:spcPts val="0"/>
                        </a:spcBef>
                        <a:spcAft>
                          <a:spcPts val="0"/>
                        </a:spcAft>
                      </a:pPr>
                      <a:r>
                        <a:rPr lang="en-US" sz="1000" dirty="0">
                          <a:effectLst/>
                        </a:rPr>
                        <a:t>2a.</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r>
              <a:tr h="244741">
                <a:tc>
                  <a:txBody>
                    <a:bodyPr/>
                    <a:lstStyle/>
                    <a:p>
                      <a:pPr marL="0" marR="0">
                        <a:spcBef>
                          <a:spcPts val="0"/>
                        </a:spcBef>
                        <a:spcAft>
                          <a:spcPts val="0"/>
                        </a:spcAft>
                      </a:pPr>
                      <a:r>
                        <a:rPr lang="en-US" sz="1000" dirty="0">
                          <a:effectLst/>
                        </a:rPr>
                        <a:t>2b.</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r>
              <a:tr h="244741">
                <a:tc>
                  <a:txBody>
                    <a:bodyPr/>
                    <a:lstStyle/>
                    <a:p>
                      <a:pPr marL="0" marR="0">
                        <a:spcBef>
                          <a:spcPts val="0"/>
                        </a:spcBef>
                        <a:spcAft>
                          <a:spcPts val="0"/>
                        </a:spcAft>
                      </a:pPr>
                      <a:r>
                        <a:rPr lang="en-US" sz="1000" dirty="0">
                          <a:effectLst/>
                        </a:rPr>
                        <a:t>3a.</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r>
              <a:tr h="244741">
                <a:tc>
                  <a:txBody>
                    <a:bodyPr/>
                    <a:lstStyle/>
                    <a:p>
                      <a:pPr marL="0" marR="0">
                        <a:spcBef>
                          <a:spcPts val="0"/>
                        </a:spcBef>
                        <a:spcAft>
                          <a:spcPts val="0"/>
                        </a:spcAft>
                      </a:pPr>
                      <a:r>
                        <a:rPr lang="en-US" sz="1000" dirty="0">
                          <a:effectLst/>
                        </a:rPr>
                        <a:t>3b.</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r>
              <a:tr h="244741">
                <a:tc>
                  <a:txBody>
                    <a:bodyPr/>
                    <a:lstStyle/>
                    <a:p>
                      <a:pPr marL="0" marR="0">
                        <a:spcBef>
                          <a:spcPts val="0"/>
                        </a:spcBef>
                        <a:spcAft>
                          <a:spcPts val="0"/>
                        </a:spcAft>
                      </a:pPr>
                      <a:r>
                        <a:rPr lang="en-US" sz="1000" dirty="0">
                          <a:effectLst/>
                        </a:rPr>
                        <a:t>4a.</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r>
              <a:tr h="244741">
                <a:tc>
                  <a:txBody>
                    <a:bodyPr/>
                    <a:lstStyle/>
                    <a:p>
                      <a:pPr marL="0" marR="0">
                        <a:spcBef>
                          <a:spcPts val="0"/>
                        </a:spcBef>
                        <a:spcAft>
                          <a:spcPts val="0"/>
                        </a:spcAft>
                      </a:pPr>
                      <a:r>
                        <a:rPr lang="en-US" sz="1000" dirty="0">
                          <a:effectLst/>
                        </a:rPr>
                        <a:t>4b.</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r>
              <a:tr h="244741">
                <a:tc>
                  <a:txBody>
                    <a:bodyPr/>
                    <a:lstStyle/>
                    <a:p>
                      <a:pPr marL="0" marR="0">
                        <a:spcBef>
                          <a:spcPts val="0"/>
                        </a:spcBef>
                        <a:spcAft>
                          <a:spcPts val="0"/>
                        </a:spcAft>
                      </a:pPr>
                      <a:r>
                        <a:rPr lang="en-US" sz="1000" dirty="0">
                          <a:effectLst/>
                        </a:rPr>
                        <a:t>5a.</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r>
              <a:tr h="244741">
                <a:tc>
                  <a:txBody>
                    <a:bodyPr/>
                    <a:lstStyle/>
                    <a:p>
                      <a:pPr marL="0" marR="0">
                        <a:spcBef>
                          <a:spcPts val="0"/>
                        </a:spcBef>
                        <a:spcAft>
                          <a:spcPts val="0"/>
                        </a:spcAft>
                      </a:pPr>
                      <a:r>
                        <a:rPr lang="en-US" sz="1000" dirty="0">
                          <a:effectLst/>
                        </a:rPr>
                        <a:t>5b.</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r>
              <a:tr h="244741">
                <a:tc>
                  <a:txBody>
                    <a:bodyPr/>
                    <a:lstStyle/>
                    <a:p>
                      <a:pPr marL="0" marR="0">
                        <a:spcBef>
                          <a:spcPts val="0"/>
                        </a:spcBef>
                        <a:spcAft>
                          <a:spcPts val="0"/>
                        </a:spcAft>
                      </a:pPr>
                      <a:r>
                        <a:rPr lang="en-US" sz="1000" dirty="0">
                          <a:effectLst/>
                        </a:rPr>
                        <a:t>6a.</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r>
              <a:tr h="244741">
                <a:tc>
                  <a:txBody>
                    <a:bodyPr/>
                    <a:lstStyle/>
                    <a:p>
                      <a:pPr marL="0" marR="0">
                        <a:spcBef>
                          <a:spcPts val="0"/>
                        </a:spcBef>
                        <a:spcAft>
                          <a:spcPts val="0"/>
                        </a:spcAft>
                      </a:pPr>
                      <a:r>
                        <a:rPr lang="en-US" sz="1000" dirty="0">
                          <a:effectLst/>
                        </a:rPr>
                        <a:t>6b.</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r>
              <a:tr h="244741">
                <a:tc>
                  <a:txBody>
                    <a:bodyPr/>
                    <a:lstStyle/>
                    <a:p>
                      <a:pPr marL="0" marR="0">
                        <a:spcBef>
                          <a:spcPts val="0"/>
                        </a:spcBef>
                        <a:spcAft>
                          <a:spcPts val="0"/>
                        </a:spcAft>
                      </a:pPr>
                      <a:r>
                        <a:rPr lang="en-US" sz="1000" dirty="0">
                          <a:effectLst/>
                        </a:rPr>
                        <a:t>7a.</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r>
              <a:tr h="244741">
                <a:tc>
                  <a:txBody>
                    <a:bodyPr/>
                    <a:lstStyle/>
                    <a:p>
                      <a:pPr marL="0" marR="0">
                        <a:spcBef>
                          <a:spcPts val="0"/>
                        </a:spcBef>
                        <a:spcAft>
                          <a:spcPts val="0"/>
                        </a:spcAft>
                      </a:pPr>
                      <a:r>
                        <a:rPr lang="en-US" sz="1000" dirty="0">
                          <a:effectLst/>
                        </a:rPr>
                        <a:t>7b.</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r>
              <a:tr h="244741">
                <a:tc>
                  <a:txBody>
                    <a:bodyPr/>
                    <a:lstStyle/>
                    <a:p>
                      <a:pPr marL="0" marR="0">
                        <a:spcBef>
                          <a:spcPts val="0"/>
                        </a:spcBef>
                        <a:spcAft>
                          <a:spcPts val="0"/>
                        </a:spcAft>
                      </a:pPr>
                      <a:r>
                        <a:rPr lang="en-US" sz="1000" dirty="0">
                          <a:effectLst/>
                        </a:rPr>
                        <a:t>8a.</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r>
              <a:tr h="244741">
                <a:tc>
                  <a:txBody>
                    <a:bodyPr/>
                    <a:lstStyle/>
                    <a:p>
                      <a:pPr marL="0" marR="0">
                        <a:spcBef>
                          <a:spcPts val="0"/>
                        </a:spcBef>
                        <a:spcAft>
                          <a:spcPts val="0"/>
                        </a:spcAft>
                      </a:pPr>
                      <a:r>
                        <a:rPr lang="en-US" sz="1000" dirty="0">
                          <a:effectLst/>
                        </a:rPr>
                        <a:t>8b.</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r>
              <a:tr h="244741">
                <a:tc>
                  <a:txBody>
                    <a:bodyPr/>
                    <a:lstStyle/>
                    <a:p>
                      <a:pPr marL="0" marR="0">
                        <a:spcBef>
                          <a:spcPts val="0"/>
                        </a:spcBef>
                        <a:spcAft>
                          <a:spcPts val="0"/>
                        </a:spcAft>
                      </a:pPr>
                      <a:r>
                        <a:rPr lang="en-US" sz="1000" dirty="0">
                          <a:effectLst/>
                        </a:rPr>
                        <a:t>9a.</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r>
              <a:tr h="244741">
                <a:tc>
                  <a:txBody>
                    <a:bodyPr/>
                    <a:lstStyle/>
                    <a:p>
                      <a:pPr marL="0" marR="0">
                        <a:spcBef>
                          <a:spcPts val="0"/>
                        </a:spcBef>
                        <a:spcAft>
                          <a:spcPts val="0"/>
                        </a:spcAft>
                      </a:pPr>
                      <a:r>
                        <a:rPr lang="en-US" sz="1000" dirty="0">
                          <a:effectLst/>
                        </a:rPr>
                        <a:t>9b.</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r>
              <a:tr h="244741">
                <a:tc>
                  <a:txBody>
                    <a:bodyPr/>
                    <a:lstStyle/>
                    <a:p>
                      <a:pPr marL="0" marR="0">
                        <a:spcBef>
                          <a:spcPts val="0"/>
                        </a:spcBef>
                        <a:spcAft>
                          <a:spcPts val="0"/>
                        </a:spcAft>
                      </a:pPr>
                      <a:r>
                        <a:rPr lang="en-US" sz="1000" dirty="0">
                          <a:effectLst/>
                        </a:rPr>
                        <a:t>10a.</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r>
              <a:tr h="244741">
                <a:tc>
                  <a:txBody>
                    <a:bodyPr/>
                    <a:lstStyle/>
                    <a:p>
                      <a:pPr marL="0" marR="0">
                        <a:spcBef>
                          <a:spcPts val="0"/>
                        </a:spcBef>
                        <a:spcAft>
                          <a:spcPts val="0"/>
                        </a:spcAft>
                      </a:pPr>
                      <a:r>
                        <a:rPr lang="en-US" sz="1000" dirty="0">
                          <a:effectLst/>
                        </a:rPr>
                        <a:t>10b.</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X</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c>
                  <a:txBody>
                    <a:bodyPr/>
                    <a:lstStyle/>
                    <a:p>
                      <a:pPr marL="0" marR="0">
                        <a:spcBef>
                          <a:spcPts val="0"/>
                        </a:spcBef>
                        <a:spcAft>
                          <a:spcPts val="0"/>
                        </a:spcAf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5298" marR="55298" marT="0" marB="0"/>
                </a:tc>
              </a:tr>
            </a:tbl>
          </a:graphicData>
        </a:graphic>
      </p:graphicFrame>
    </p:spTree>
    <p:extLst>
      <p:ext uri="{BB962C8B-B14F-4D97-AF65-F5344CB8AC3E}">
        <p14:creationId xmlns:p14="http://schemas.microsoft.com/office/powerpoint/2010/main" val="3449197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95313"/>
            <a:ext cx="9601200" cy="1304925"/>
          </a:xfrm>
        </p:spPr>
        <p:txBody>
          <a:bodyPr/>
          <a:lstStyle/>
          <a:p>
            <a:r>
              <a:rPr lang="en-US" dirty="0" smtClean="0"/>
              <a:t>Observation Three continued…</a:t>
            </a:r>
            <a:endParaRPr lang="en-US" dirty="0"/>
          </a:p>
        </p:txBody>
      </p:sp>
      <p:graphicFrame>
        <p:nvGraphicFramePr>
          <p:cNvPr id="4" name="Content Placeholder 5"/>
          <p:cNvGraphicFramePr>
            <a:graphicFrameLocks/>
          </p:cNvGraphicFramePr>
          <p:nvPr>
            <p:extLst>
              <p:ext uri="{D42A27DB-BD31-4B8C-83A1-F6EECF244321}">
                <p14:modId xmlns:p14="http://schemas.microsoft.com/office/powerpoint/2010/main" val="1990600293"/>
              </p:ext>
            </p:extLst>
          </p:nvPr>
        </p:nvGraphicFramePr>
        <p:xfrm>
          <a:off x="746975" y="2546252"/>
          <a:ext cx="8678379" cy="345787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220496" y="2228045"/>
            <a:ext cx="4494727" cy="2585323"/>
          </a:xfrm>
          <a:prstGeom prst="rect">
            <a:avLst/>
          </a:prstGeom>
          <a:noFill/>
        </p:spPr>
        <p:txBody>
          <a:bodyPr wrap="square" rtlCol="0">
            <a:spAutoFit/>
          </a:bodyPr>
          <a:lstStyle/>
          <a:p>
            <a:r>
              <a:rPr lang="en-US" dirty="0" smtClean="0"/>
              <a:t>This observation was conducted mid-morning on December 12</a:t>
            </a:r>
            <a:r>
              <a:rPr lang="en-US" baseline="30000" dirty="0" smtClean="0"/>
              <a:t>th</a:t>
            </a:r>
            <a:r>
              <a:rPr lang="en-US" dirty="0" smtClean="0"/>
              <a:t> during center time. Jacob was assigned an art activity at a group table.</a:t>
            </a:r>
          </a:p>
          <a:p>
            <a:endParaRPr lang="en-US" dirty="0"/>
          </a:p>
          <a:p>
            <a:r>
              <a:rPr lang="en-US" dirty="0" smtClean="0"/>
              <a:t>Jacob spent 70% of this time period off-task. Jacob was also out of his assigned seat 55% of the time. Jacob had a difficult time completing the task due to the time he spent away from the task. </a:t>
            </a:r>
            <a:endParaRPr lang="en-US" dirty="0"/>
          </a:p>
        </p:txBody>
      </p:sp>
    </p:spTree>
    <p:extLst>
      <p:ext uri="{BB962C8B-B14F-4D97-AF65-F5344CB8AC3E}">
        <p14:creationId xmlns:p14="http://schemas.microsoft.com/office/powerpoint/2010/main" val="131299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71450"/>
            <a:ext cx="9601200" cy="214313"/>
          </a:xfrm>
        </p:spPr>
        <p:txBody>
          <a:bodyPr>
            <a:normAutofit fontScale="90000"/>
          </a:bodyPr>
          <a:lstStyle/>
          <a:p>
            <a:r>
              <a:rPr lang="en-US" dirty="0" smtClean="0"/>
              <a:t>Functional Behavioral Assessment: Part 1</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75631760"/>
              </p:ext>
            </p:extLst>
          </p:nvPr>
        </p:nvGraphicFramePr>
        <p:xfrm>
          <a:off x="862886" y="759855"/>
          <a:ext cx="10637948" cy="5115484"/>
        </p:xfrm>
        <a:graphic>
          <a:graphicData uri="http://schemas.openxmlformats.org/drawingml/2006/table">
            <a:tbl>
              <a:tblPr/>
              <a:tblGrid>
                <a:gridCol w="10637948"/>
              </a:tblGrid>
              <a:tr h="1377247">
                <a:tc>
                  <a:txBody>
                    <a:bodyPr/>
                    <a:lstStyle/>
                    <a:p>
                      <a:pPr marL="0" marR="0">
                        <a:spcBef>
                          <a:spcPts val="0"/>
                        </a:spcBef>
                        <a:spcAft>
                          <a:spcPts val="0"/>
                        </a:spcAft>
                        <a:tabLst>
                          <a:tab pos="2743200" algn="ctr"/>
                          <a:tab pos="5486400" algn="r"/>
                          <a:tab pos="457200" algn="l"/>
                        </a:tabLs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Description of Behavior </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(No. ____)</a:t>
                      </a: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743200" algn="ctr"/>
                          <a:tab pos="5486400" algn="r"/>
                          <a:tab pos="4572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Jacob is a hyper-active student who has a difficult time maintaining focus during assignments that are not interesting to him and </a:t>
                      </a:r>
                      <a:r>
                        <a:rPr lang="en-US" sz="1200" dirty="0" smtClean="0">
                          <a:effectLst/>
                          <a:latin typeface="Arial" panose="020B0604020202020204" pitchFamily="34" charset="0"/>
                          <a:ea typeface="Times New Roman" panose="02020603050405020304" pitchFamily="18" charset="0"/>
                          <a:cs typeface="Times New Roman" panose="02020603050405020304" pitchFamily="18" charset="0"/>
                        </a:rPr>
                        <a:t>struggles </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to persevere through challenging tasks. When Jacob would prefer not to do an assignment due to the interest level or level of difficulty, he spends more than 50% of his time off-task in both classroom and pull-out settings. When Jacob is displaying off-task behavior, he is usually out of his sitting, sitting at the window. Other times, Jacob refuses to do his work and shuts down. Shutting down can be explained as putting his head down or turning his body around to avoid looking at the person and/or task. Jacob also makes negative comments throughout independent or intervention work time. </a:t>
                      </a:r>
                      <a:endParaRPr lang="en-US" sz="1200" dirty="0">
                        <a:effectLst/>
                        <a:latin typeface="Times New Roman" panose="02020603050405020304" pitchFamily="18" charset="0"/>
                        <a:ea typeface="Times New Roman" panose="02020603050405020304" pitchFamily="18" charset="0"/>
                      </a:endParaRPr>
                    </a:p>
                  </a:txBody>
                  <a:tcPr marL="52204" marR="5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248">
                <a:tc>
                  <a:txBody>
                    <a:bodyPr/>
                    <a:lstStyle/>
                    <a:p>
                      <a:pPr marL="0" marR="0">
                        <a:spcBef>
                          <a:spcPts val="0"/>
                        </a:spcBef>
                        <a:spcAft>
                          <a:spcPts val="0"/>
                        </a:spcAft>
                        <a:tabLst>
                          <a:tab pos="2743200" algn="ctr"/>
                          <a:tab pos="5486400" algn="r"/>
                          <a:tab pos="457200" algn="l"/>
                        </a:tabLst>
                      </a:pPr>
                      <a:r>
                        <a:rPr lang="en-US" sz="1200" b="1" i="1" dirty="0">
                          <a:effectLst/>
                          <a:latin typeface="Arial" panose="020B0604020202020204" pitchFamily="34" charset="0"/>
                          <a:ea typeface="Times New Roman" panose="02020603050405020304" pitchFamily="18" charset="0"/>
                          <a:cs typeface="Times New Roman" panose="02020603050405020304" pitchFamily="18" charset="0"/>
                        </a:rPr>
                        <a:t>Setting(s) in which behavior occurs</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743200" algn="ctr"/>
                          <a:tab pos="5486400" algn="r"/>
                          <a:tab pos="4572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These behaviors occur in the general education classroom, which have been documented during center time. These behaviors also occur (more often) during Jacob’s reading intervention, which is in a one-on-one setting in the speech room. </a:t>
                      </a:r>
                      <a:endParaRPr lang="en-US" sz="1200" dirty="0">
                        <a:effectLst/>
                        <a:latin typeface="Times New Roman" panose="02020603050405020304" pitchFamily="18" charset="0"/>
                        <a:ea typeface="Times New Roman" panose="02020603050405020304" pitchFamily="18" charset="0"/>
                      </a:endParaRPr>
                    </a:p>
                  </a:txBody>
                  <a:tcPr marL="52204" marR="5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750">
                <a:tc>
                  <a:txBody>
                    <a:bodyPr/>
                    <a:lstStyle/>
                    <a:p>
                      <a:pPr marL="0" marR="0">
                        <a:spcBef>
                          <a:spcPts val="0"/>
                        </a:spcBef>
                        <a:spcAft>
                          <a:spcPts val="0"/>
                        </a:spcAft>
                      </a:pPr>
                      <a:r>
                        <a:rPr lang="en-US" sz="1200" b="1" i="1" dirty="0">
                          <a:effectLst/>
                          <a:latin typeface="Arial" panose="020B0604020202020204" pitchFamily="34" charset="0"/>
                          <a:ea typeface="Times New Roman" panose="02020603050405020304" pitchFamily="18" charset="0"/>
                          <a:cs typeface="Times New Roman" panose="02020603050405020304" pitchFamily="18" charset="0"/>
                        </a:rPr>
                        <a:t>Frequency</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Jacob’s behaviors occur daily, multiple times throughout the day.</a:t>
                      </a:r>
                      <a:endParaRPr lang="en-US" sz="1200" dirty="0">
                        <a:effectLst/>
                        <a:latin typeface="Times New Roman" panose="02020603050405020304" pitchFamily="18" charset="0"/>
                        <a:ea typeface="Times New Roman" panose="02020603050405020304" pitchFamily="18" charset="0"/>
                      </a:endParaRPr>
                    </a:p>
                  </a:txBody>
                  <a:tcPr marL="52204" marR="5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6997">
                <a:tc>
                  <a:txBody>
                    <a:bodyPr/>
                    <a:lstStyle/>
                    <a:p>
                      <a:pPr marL="0" marR="0">
                        <a:spcBef>
                          <a:spcPts val="0"/>
                        </a:spcBef>
                        <a:spcAft>
                          <a:spcPts val="0"/>
                        </a:spcAft>
                      </a:pPr>
                      <a:r>
                        <a:rPr lang="en-US" sz="1200" b="1" i="1" dirty="0">
                          <a:effectLst/>
                          <a:latin typeface="Arial" panose="020B0604020202020204" pitchFamily="34" charset="0"/>
                          <a:ea typeface="Times New Roman" panose="02020603050405020304" pitchFamily="18" charset="0"/>
                          <a:cs typeface="Times New Roman" panose="02020603050405020304" pitchFamily="18" charset="0"/>
                        </a:rPr>
                        <a:t>Intensity </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(Consequences of problem behavior on student, peers, instructional environment): Jacob’s inability to maintain focus and persevere through challenging tasks is hindering his academic success. Jacob is unable to learn to the best of his ability due to his lack of attention and tendency to give up during difficult tasks. When Jacob is participating in off-task behaviors, his peers also become distracted, which negatively effects their learning. Time reprimanding Jacob takes away from instruction time in the classroom and during pull-out services. </a:t>
                      </a:r>
                      <a:endParaRPr lang="en-US" sz="1200" dirty="0">
                        <a:effectLst/>
                        <a:latin typeface="Times New Roman" panose="02020603050405020304" pitchFamily="18" charset="0"/>
                        <a:ea typeface="Times New Roman" panose="02020603050405020304" pitchFamily="18" charset="0"/>
                      </a:endParaRPr>
                    </a:p>
                  </a:txBody>
                  <a:tcPr marL="52204" marR="5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6997">
                <a:tc>
                  <a:txBody>
                    <a:bodyPr/>
                    <a:lstStyle/>
                    <a:p>
                      <a:pPr marL="0" marR="0">
                        <a:spcBef>
                          <a:spcPts val="0"/>
                        </a:spcBef>
                        <a:spcAft>
                          <a:spcPts val="0"/>
                        </a:spcAft>
                      </a:pPr>
                      <a:r>
                        <a:rPr lang="en-US" sz="1200" b="1" i="1" dirty="0">
                          <a:effectLst/>
                          <a:latin typeface="Arial" panose="020B0604020202020204" pitchFamily="34" charset="0"/>
                          <a:ea typeface="Times New Roman" panose="02020603050405020304" pitchFamily="18" charset="0"/>
                          <a:cs typeface="Times New Roman" panose="02020603050405020304" pitchFamily="18" charset="0"/>
                        </a:rPr>
                        <a:t>Duration</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Jacob has displayed challenges with maintaining attention since Kindergarten (last year). Since kindergarten, Jacob has found many academic tasks difficult, but used to be able to persevere through them with support and praise from teachers. Since the beginning of first grade, Jacob’s inability to maintain focus in school has increased and his perseverance has diminished. It’s suggested that this is due to his Developmental Delay, ADHD and his challenging, inconsistent home life. </a:t>
                      </a:r>
                      <a:endParaRPr lang="en-US" sz="1200" dirty="0">
                        <a:effectLst/>
                        <a:latin typeface="Times New Roman" panose="02020603050405020304" pitchFamily="18" charset="0"/>
                        <a:ea typeface="Times New Roman" panose="02020603050405020304" pitchFamily="18" charset="0"/>
                      </a:endParaRPr>
                    </a:p>
                  </a:txBody>
                  <a:tcPr marL="52204" marR="5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248">
                <a:tc>
                  <a:txBody>
                    <a:bodyPr/>
                    <a:lstStyle/>
                    <a:p>
                      <a:pPr marL="0" marR="0">
                        <a:spcBef>
                          <a:spcPts val="0"/>
                        </a:spcBef>
                        <a:spcAft>
                          <a:spcPts val="0"/>
                        </a:spcAft>
                      </a:pPr>
                      <a:r>
                        <a:rPr lang="en-US" sz="1200" b="1" i="1" dirty="0">
                          <a:effectLst/>
                          <a:latin typeface="Arial" panose="020B0604020202020204" pitchFamily="34" charset="0"/>
                          <a:ea typeface="Times New Roman" panose="02020603050405020304" pitchFamily="18" charset="0"/>
                          <a:cs typeface="Times New Roman" panose="02020603050405020304" pitchFamily="18" charset="0"/>
                        </a:rPr>
                        <a:t>Describe Previous Interventions</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Jacob has received extra help from classroom teachers and the special education teacher in the subjects of reading and math since Kindergarten. This year (first grade) was the first time academic interventions came into place. A behavioral intervention was not used previously. </a:t>
                      </a:r>
                      <a:endParaRPr lang="en-US" sz="1200" dirty="0">
                        <a:effectLst/>
                        <a:latin typeface="Times New Roman" panose="02020603050405020304" pitchFamily="18" charset="0"/>
                        <a:ea typeface="Times New Roman" panose="02020603050405020304" pitchFamily="18" charset="0"/>
                      </a:endParaRPr>
                    </a:p>
                  </a:txBody>
                  <a:tcPr marL="52204" marR="5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6997">
                <a:tc>
                  <a:txBody>
                    <a:bodyPr/>
                    <a:lstStyle/>
                    <a:p>
                      <a:pPr marL="0" marR="0">
                        <a:spcBef>
                          <a:spcPts val="0"/>
                        </a:spcBef>
                        <a:spcAft>
                          <a:spcPts val="0"/>
                        </a:spcAft>
                      </a:pPr>
                      <a:r>
                        <a:rPr lang="en-US" sz="1200" b="1" i="1" dirty="0">
                          <a:effectLst/>
                          <a:latin typeface="Arial" panose="020B0604020202020204" pitchFamily="34" charset="0"/>
                          <a:ea typeface="Times New Roman" panose="02020603050405020304" pitchFamily="18" charset="0"/>
                          <a:cs typeface="Times New Roman" panose="02020603050405020304" pitchFamily="18" charset="0"/>
                        </a:rPr>
                        <a:t>Educational impact: </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Jacob’s behaviors are negatively impacting his ability to learn in the general education setting, as well as in the special education setting. Jacob’s difficulties maintaining attention cause him to have an abundance of incomplete tasks, as well as a lack of knowledge gained from lessons and classwork. Jacob’s negative attitude towards tasks that are too challenging or uninteresting also cause a lack of completed tasks and an unexceptional learning experience in multiple settings. </a:t>
                      </a:r>
                      <a:endParaRPr lang="en-US" sz="1200" dirty="0">
                        <a:effectLst/>
                        <a:latin typeface="Times New Roman" panose="02020603050405020304" pitchFamily="18" charset="0"/>
                        <a:ea typeface="Times New Roman" panose="02020603050405020304" pitchFamily="18" charset="0"/>
                      </a:endParaRPr>
                    </a:p>
                  </a:txBody>
                  <a:tcPr marL="52204" marR="52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74639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96850"/>
            <a:ext cx="9601200" cy="228600"/>
          </a:xfrm>
        </p:spPr>
        <p:txBody>
          <a:bodyPr>
            <a:normAutofit fontScale="90000"/>
          </a:bodyPr>
          <a:lstStyle/>
          <a:p>
            <a:r>
              <a:rPr lang="en-US" dirty="0" smtClean="0"/>
              <a:t>Functional Behavioral Assessment: Part 2</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603845054"/>
              </p:ext>
            </p:extLst>
          </p:nvPr>
        </p:nvGraphicFramePr>
        <p:xfrm>
          <a:off x="721217" y="631065"/>
          <a:ext cx="10728101" cy="5658210"/>
        </p:xfrm>
        <a:graphic>
          <a:graphicData uri="http://schemas.openxmlformats.org/drawingml/2006/table">
            <a:tbl>
              <a:tblPr/>
              <a:tblGrid>
                <a:gridCol w="10728101"/>
              </a:tblGrid>
              <a:tr h="156018">
                <a:tc>
                  <a:txBody>
                    <a:bodyPr/>
                    <a:lstStyle/>
                    <a:p>
                      <a:pPr marL="0" marR="0">
                        <a:spcBef>
                          <a:spcPts val="0"/>
                        </a:spcBef>
                        <a:spcAft>
                          <a:spcPts val="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Function of Behavior </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(No.1___)</a:t>
                      </a: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Specify hypothesized function for each area checked below.</a:t>
                      </a:r>
                      <a:endParaRPr lang="en-US" sz="1100" dirty="0">
                        <a:effectLst/>
                        <a:latin typeface="Times New Roman" panose="02020603050405020304" pitchFamily="18" charset="0"/>
                        <a:ea typeface="Times New Roman" panose="02020603050405020304" pitchFamily="18" charset="0"/>
                      </a:endParaRPr>
                    </a:p>
                  </a:txBody>
                  <a:tcPr marL="38780" marR="38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0091">
                <a:tc>
                  <a:txBody>
                    <a:bodyPr/>
                    <a:lstStyle/>
                    <a:p>
                      <a:pPr marL="0" marR="0">
                        <a:spcBef>
                          <a:spcPts val="0"/>
                        </a:spcBef>
                        <a:spcAft>
                          <a:spcPts val="0"/>
                        </a:spcAft>
                        <a:tabLst>
                          <a:tab pos="2743200" algn="ctr"/>
                          <a:tab pos="5486400" algn="r"/>
                          <a:tab pos="457200" algn="l"/>
                        </a:tabLst>
                      </a:pPr>
                      <a:r>
                        <a:rPr lang="en-US" sz="1100" dirty="0">
                          <a:effectLst/>
                          <a:latin typeface="Arial" panose="020B0604020202020204" pitchFamily="34" charset="0"/>
                          <a:ea typeface="Times New Roman" panose="02020603050405020304" pitchFamily="18" charset="0"/>
                          <a:sym typeface="Wingdings" panose="05000000000000000000" pitchFamily="2" charset="2"/>
                        </a:rPr>
                        <a:t></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b="1" i="1" dirty="0">
                          <a:effectLst/>
                          <a:latin typeface="Arial" panose="020B0604020202020204" pitchFamily="34" charset="0"/>
                          <a:ea typeface="Times New Roman" panose="02020603050405020304" pitchFamily="18" charset="0"/>
                          <a:cs typeface="Times New Roman" panose="02020603050405020304" pitchFamily="18" charset="0"/>
                        </a:rPr>
                        <a:t>Affective Regulation/Emotional Reactivity</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(Identify emotional factors; anxiety, depression, anger, poor self-concept; that play a role in organizing or directing problem behavior):</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743200" algn="ctr"/>
                          <a:tab pos="5486400" algn="r"/>
                          <a:tab pos="457200" algn="l"/>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Jacob is constantly concerned about his family members, especially his mother. During periods of homelessness, Jacob is spends most of his time worrying, whether it be about his family, eating that night, or where they are all going to sleep. This results in a saddened emotional state. Jacob displays a poor self-concept only when tasks are too difficult for him and makes comments similar to, “I can’t do this.”</a:t>
                      </a:r>
                      <a:endParaRPr lang="en-US" sz="1100" dirty="0">
                        <a:effectLst/>
                        <a:latin typeface="Times New Roman" panose="02020603050405020304" pitchFamily="18" charset="0"/>
                        <a:ea typeface="Times New Roman" panose="02020603050405020304" pitchFamily="18" charset="0"/>
                      </a:endParaRPr>
                    </a:p>
                  </a:txBody>
                  <a:tcPr marL="38780" marR="38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0091">
                <a:tc>
                  <a:txBody>
                    <a:bodyPr/>
                    <a:lstStyle/>
                    <a:p>
                      <a:pPr marL="0" marR="0">
                        <a:spcBef>
                          <a:spcPts val="0"/>
                        </a:spcBef>
                        <a:spcAft>
                          <a:spcPts val="0"/>
                        </a:spcAft>
                      </a:pPr>
                      <a:r>
                        <a:rPr lang="en-US" sz="1100" dirty="0">
                          <a:effectLst/>
                          <a:latin typeface="Arial" panose="020B0604020202020204" pitchFamily="34" charset="0"/>
                          <a:ea typeface="Times New Roman" panose="02020603050405020304" pitchFamily="18" charset="0"/>
                          <a:sym typeface="Wingdings" panose="05000000000000000000" pitchFamily="2" charset="2"/>
                        </a:rPr>
                        <a:t></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b="1" i="1" dirty="0">
                          <a:effectLst/>
                          <a:latin typeface="Arial" panose="020B0604020202020204" pitchFamily="34" charset="0"/>
                          <a:ea typeface="Times New Roman" panose="02020603050405020304" pitchFamily="18" charset="0"/>
                          <a:cs typeface="Times New Roman" panose="02020603050405020304" pitchFamily="18" charset="0"/>
                        </a:rPr>
                        <a:t>Cognitive Distortion</a:t>
                      </a:r>
                      <a:r>
                        <a:rPr lang="en-US" sz="11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(Identify distorted thoughts; inaccurate attributions, negative self-statements, erroneous interpretations of events; that play a role in organizing or directing problem behavior):</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743200" algn="ctr"/>
                          <a:tab pos="5486400" algn="r"/>
                          <a:tab pos="457200" algn="l"/>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Negative self-statements that Jacob makes are usually along the lines of, “I can’t do this”, or “This too hard for me.” These negative statements result in a longer delay of completely the task, or task refusal. Jacob has a chaotic home life that sometimes causes erroneous interpretations of family-life events. </a:t>
                      </a:r>
                      <a:endParaRPr lang="en-US" sz="1100" dirty="0">
                        <a:effectLst/>
                        <a:latin typeface="Times New Roman" panose="02020603050405020304" pitchFamily="18" charset="0"/>
                        <a:ea typeface="Times New Roman" panose="02020603050405020304" pitchFamily="18" charset="0"/>
                      </a:endParaRPr>
                    </a:p>
                  </a:txBody>
                  <a:tcPr marL="38780" marR="38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4074">
                <a:tc>
                  <a:txBody>
                    <a:bodyPr/>
                    <a:lstStyle/>
                    <a:p>
                      <a:pPr marL="0" marR="0">
                        <a:spcBef>
                          <a:spcPts val="0"/>
                        </a:spcBef>
                        <a:spcAft>
                          <a:spcPts val="0"/>
                        </a:spcAft>
                      </a:pPr>
                      <a:r>
                        <a:rPr lang="en-US" sz="1100" dirty="0">
                          <a:effectLst/>
                          <a:latin typeface="Arial" panose="020B0604020202020204" pitchFamily="34" charset="0"/>
                          <a:ea typeface="Times New Roman" panose="02020603050405020304" pitchFamily="18" charset="0"/>
                          <a:sym typeface="Wingdings" panose="05000000000000000000" pitchFamily="2" charset="2"/>
                        </a:rPr>
                        <a:t></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b="1" i="1" dirty="0">
                          <a:effectLst/>
                          <a:latin typeface="Arial" panose="020B0604020202020204" pitchFamily="34" charset="0"/>
                          <a:ea typeface="Times New Roman" panose="02020603050405020304" pitchFamily="18" charset="0"/>
                          <a:cs typeface="Times New Roman" panose="02020603050405020304" pitchFamily="18" charset="0"/>
                        </a:rPr>
                        <a:t>Reinforcement</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(Identify environmental triggers and payoffs that play a role in organizing and directing problem behavior):</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14300" algn="l"/>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Jacob is triggered in noisy environments, especially when individual focus on a task is required. Jacob responds well to praise from teachers and peers, as well as rewards that involve participating in a task of interest. Jacob excels in environments where constant movement is permitted (P.E.). </a:t>
                      </a:r>
                      <a:endParaRPr lang="en-US" sz="1100" dirty="0">
                        <a:effectLst/>
                        <a:latin typeface="Times New Roman" panose="02020603050405020304" pitchFamily="18" charset="0"/>
                        <a:ea typeface="Times New Roman" panose="02020603050405020304" pitchFamily="18" charset="0"/>
                      </a:endParaRPr>
                    </a:p>
                  </a:txBody>
                  <a:tcPr marL="38780" marR="38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0091">
                <a:tc>
                  <a:txBody>
                    <a:bodyPr/>
                    <a:lstStyle/>
                    <a:p>
                      <a:pPr marL="0" marR="0">
                        <a:spcBef>
                          <a:spcPts val="0"/>
                        </a:spcBef>
                        <a:spcAft>
                          <a:spcPts val="0"/>
                        </a:spcAft>
                        <a:tabLst>
                          <a:tab pos="2743200" algn="ctr"/>
                          <a:tab pos="5486400" algn="r"/>
                          <a:tab pos="457200" algn="l"/>
                        </a:tabLst>
                      </a:pPr>
                      <a:r>
                        <a:rPr lang="en-US" sz="1100" dirty="0">
                          <a:effectLst/>
                          <a:latin typeface="Arial" panose="020B0604020202020204" pitchFamily="34" charset="0"/>
                          <a:ea typeface="Times New Roman" panose="02020603050405020304" pitchFamily="18" charset="0"/>
                          <a:sym typeface="Wingdings" panose="05000000000000000000" pitchFamily="2" charset="2"/>
                        </a:rPr>
                        <a:t></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b="1" i="1" dirty="0">
                          <a:effectLst/>
                          <a:latin typeface="Arial" panose="020B0604020202020204" pitchFamily="34" charset="0"/>
                          <a:ea typeface="Times New Roman" panose="02020603050405020304" pitchFamily="18" charset="0"/>
                          <a:cs typeface="Times New Roman" panose="02020603050405020304" pitchFamily="18" charset="0"/>
                        </a:rPr>
                        <a:t>Modeling</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(Identify the degree to which the behavior is copied, who they are copying the behavior from, and why they are copying the behavior): </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743200" algn="ctr"/>
                          <a:tab pos="5486400" algn="r"/>
                          <a:tab pos="457200" algn="l"/>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Jacob doesn’t show signs of copying behaviors from peers. His sister also receives services in the speech room, where she has been observed displaying similar behaviors, such as negative comments during difficult/uninteresting tasks. Jacob’s language is copied from his mother and siblings. </a:t>
                      </a:r>
                      <a:endParaRPr lang="en-US" sz="1100" dirty="0">
                        <a:effectLst/>
                        <a:latin typeface="Times New Roman" panose="02020603050405020304" pitchFamily="18" charset="0"/>
                        <a:ea typeface="Times New Roman" panose="02020603050405020304" pitchFamily="18" charset="0"/>
                      </a:endParaRPr>
                    </a:p>
                  </a:txBody>
                  <a:tcPr marL="38780" marR="38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0091">
                <a:tc>
                  <a:txBody>
                    <a:bodyPr/>
                    <a:lstStyle/>
                    <a:p>
                      <a:pPr marL="0" marR="0">
                        <a:spcBef>
                          <a:spcPts val="0"/>
                        </a:spcBef>
                        <a:spcAft>
                          <a:spcPts val="0"/>
                        </a:spcAft>
                      </a:pPr>
                      <a:r>
                        <a:rPr lang="en-US" sz="1100" dirty="0">
                          <a:effectLst/>
                          <a:latin typeface="Arial" panose="020B0604020202020204" pitchFamily="34" charset="0"/>
                          <a:ea typeface="Times New Roman" panose="02020603050405020304" pitchFamily="18" charset="0"/>
                          <a:sym typeface="Wingdings" panose="05000000000000000000" pitchFamily="2" charset="2"/>
                        </a:rPr>
                        <a:t></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b="1" i="1" dirty="0">
                          <a:effectLst/>
                          <a:latin typeface="Arial" panose="020B0604020202020204" pitchFamily="34" charset="0"/>
                          <a:ea typeface="Times New Roman" panose="02020603050405020304" pitchFamily="18" charset="0"/>
                          <a:cs typeface="Times New Roman" panose="02020603050405020304" pitchFamily="18" charset="0"/>
                        </a:rPr>
                        <a:t>Family Issues</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(Identify family issues that play a part in organizing and directing problem behavior):</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Jacob has two older sisters who are also diagnosed with disabilities. Jacob’s father is not in the picture, but his mother’s boyfriend (off and on) steps in as a father when available (sometimes out of the picture due to drug and alcohol related issues). Jacob’s family has also experienced periods of homelessness throughout this school year. Jacob has a chaotic family/home life, which causes him to constantly worry about his family, especially his mother. Jacob’s worries add to his inability to focus on his learning. </a:t>
                      </a:r>
                      <a:endParaRPr lang="en-US" sz="1100" dirty="0">
                        <a:effectLst/>
                        <a:latin typeface="Times New Roman" panose="02020603050405020304" pitchFamily="18" charset="0"/>
                        <a:ea typeface="Times New Roman" panose="02020603050405020304" pitchFamily="18" charset="0"/>
                      </a:endParaRPr>
                    </a:p>
                  </a:txBody>
                  <a:tcPr marL="38780" marR="38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4074">
                <a:tc>
                  <a:txBody>
                    <a:bodyPr/>
                    <a:lstStyle/>
                    <a:p>
                      <a:pPr marL="0" marR="0">
                        <a:spcBef>
                          <a:spcPts val="0"/>
                        </a:spcBef>
                        <a:spcAft>
                          <a:spcPts val="0"/>
                        </a:spcAft>
                      </a:pPr>
                      <a:r>
                        <a:rPr lang="en-US" sz="1100" dirty="0">
                          <a:effectLst/>
                          <a:latin typeface="Arial" panose="020B0604020202020204" pitchFamily="34" charset="0"/>
                          <a:ea typeface="Times New Roman" panose="02020603050405020304" pitchFamily="18" charset="0"/>
                          <a:sym typeface="Wingdings" panose="05000000000000000000" pitchFamily="2" charset="2"/>
                        </a:rPr>
                        <a:t></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b="1" i="1" dirty="0">
                          <a:effectLst/>
                          <a:latin typeface="Arial" panose="020B0604020202020204" pitchFamily="34" charset="0"/>
                          <a:ea typeface="Times New Roman" panose="02020603050405020304" pitchFamily="18" charset="0"/>
                          <a:cs typeface="Times New Roman" panose="02020603050405020304" pitchFamily="18" charset="0"/>
                        </a:rPr>
                        <a:t>Physiological/Constitutional</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(Identify physiological and/or personality characteristics; developmental disabilities, temperament; that play a part in organizing and directing problem behavior):</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743200" algn="ctr"/>
                          <a:tab pos="5486400" algn="r"/>
                          <a:tab pos="457200" algn="l"/>
                        </a:tabLs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Jacob is diagnosed has Developmentally Delayed. Jacob also has a medical diagnosis of ADHD. Jacob’s DD causes him to feel defeated during certain tasks that are difficult. His ADHD, although medicated, adds to his challenge of paying attention in all academic settings. </a:t>
                      </a:r>
                      <a:endParaRPr lang="en-US" sz="1100" dirty="0">
                        <a:effectLst/>
                        <a:latin typeface="Times New Roman" panose="02020603050405020304" pitchFamily="18" charset="0"/>
                        <a:ea typeface="Times New Roman" panose="02020603050405020304" pitchFamily="18" charset="0"/>
                      </a:endParaRPr>
                    </a:p>
                  </a:txBody>
                  <a:tcPr marL="38780" marR="38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037">
                <a:tc>
                  <a:txBody>
                    <a:bodyPr/>
                    <a:lstStyle/>
                    <a:p>
                      <a:pPr marL="0" marR="0">
                        <a:spcBef>
                          <a:spcPts val="0"/>
                        </a:spcBef>
                        <a:spcAft>
                          <a:spcPts val="0"/>
                        </a:spcAft>
                      </a:pPr>
                      <a:r>
                        <a:rPr lang="en-US" sz="1100" dirty="0">
                          <a:effectLst/>
                          <a:latin typeface="Arial" panose="020B0604020202020204" pitchFamily="34" charset="0"/>
                          <a:ea typeface="Times New Roman" panose="02020603050405020304" pitchFamily="18" charset="0"/>
                          <a:sym typeface="Wingdings" panose="05000000000000000000" pitchFamily="2" charset="2"/>
                        </a:rPr>
                        <a:t></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b="1" i="1" dirty="0">
                          <a:effectLst/>
                          <a:latin typeface="Arial" panose="020B0604020202020204" pitchFamily="34" charset="0"/>
                          <a:ea typeface="Times New Roman" panose="02020603050405020304" pitchFamily="18" charset="0"/>
                          <a:cs typeface="Times New Roman" panose="02020603050405020304" pitchFamily="18" charset="0"/>
                        </a:rPr>
                        <a:t>Communicate need</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(Identify what the student is trying to say through the problem behavior):</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Jacob is trying to say through his problem behavior, “I don’t understand” and “I’m not interested.”</a:t>
                      </a:r>
                      <a:endParaRPr lang="en-US" sz="1100" dirty="0">
                        <a:effectLst/>
                        <a:latin typeface="Times New Roman" panose="02020603050405020304" pitchFamily="18" charset="0"/>
                        <a:ea typeface="Times New Roman" panose="02020603050405020304" pitchFamily="18" charset="0"/>
                      </a:endParaRPr>
                    </a:p>
                  </a:txBody>
                  <a:tcPr marL="38780" marR="38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4074">
                <a:tc>
                  <a:txBody>
                    <a:bodyPr/>
                    <a:lstStyle/>
                    <a:p>
                      <a:pPr marL="0" marR="0">
                        <a:spcBef>
                          <a:spcPts val="0"/>
                        </a:spcBef>
                        <a:spcAft>
                          <a:spcPts val="0"/>
                        </a:spcAft>
                      </a:pPr>
                      <a:r>
                        <a:rPr lang="en-US" sz="1100" dirty="0">
                          <a:effectLst/>
                          <a:latin typeface="Arial" panose="020B0604020202020204" pitchFamily="34" charset="0"/>
                          <a:ea typeface="Times New Roman" panose="02020603050405020304" pitchFamily="18" charset="0"/>
                          <a:sym typeface="Wingdings" panose="05000000000000000000" pitchFamily="2" charset="2"/>
                        </a:rPr>
                        <a:t></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100" b="1" i="1" dirty="0">
                          <a:effectLst/>
                          <a:latin typeface="Arial" panose="020B0604020202020204" pitchFamily="34" charset="0"/>
                          <a:ea typeface="Times New Roman" panose="02020603050405020304" pitchFamily="18" charset="0"/>
                          <a:cs typeface="Times New Roman" panose="02020603050405020304" pitchFamily="18" charset="0"/>
                        </a:rPr>
                        <a:t>Curriculum/Instruction</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(Identify how instruction, curriculum, or educational environment play a part in organizing and directing problem behavior):</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When Jacob is expected to complete tasks on his own, he struggles with attention as well as motivation. When the environment is loud, Jacob loses focus easily. Jacob completes and learn from tasks that are completed with a teacher, as well as those that interest him. </a:t>
                      </a:r>
                      <a:endParaRPr lang="en-US" sz="1100" dirty="0">
                        <a:effectLst/>
                        <a:latin typeface="Times New Roman" panose="02020603050405020304" pitchFamily="18" charset="0"/>
                        <a:ea typeface="Times New Roman" panose="02020603050405020304" pitchFamily="18" charset="0"/>
                      </a:endParaRPr>
                    </a:p>
                  </a:txBody>
                  <a:tcPr marL="38780" marR="38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26980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840466"/>
            <a:ext cx="9601196" cy="1014092"/>
          </a:xfrm>
        </p:spPr>
        <p:txBody>
          <a:bodyPr>
            <a:normAutofit/>
          </a:bodyPr>
          <a:lstStyle/>
          <a:p>
            <a:r>
              <a:rPr lang="en-US" dirty="0" smtClean="0"/>
              <a:t>Develop Hypothesis About Behavior</a:t>
            </a:r>
            <a:endParaRPr lang="en-US" dirty="0"/>
          </a:p>
        </p:txBody>
      </p:sp>
      <p:sp>
        <p:nvSpPr>
          <p:cNvPr id="3" name="Content Placeholder 2"/>
          <p:cNvSpPr>
            <a:spLocks noGrp="1"/>
          </p:cNvSpPr>
          <p:nvPr>
            <p:ph idx="1"/>
          </p:nvPr>
        </p:nvSpPr>
        <p:spPr/>
        <p:txBody>
          <a:bodyPr/>
          <a:lstStyle/>
          <a:p>
            <a:r>
              <a:rPr lang="en-US" dirty="0" smtClean="0"/>
              <a:t>Jacob engages in off-task behaviors when he views tasks as too difficult or boring. Jacob’s off-task behaviors usually involve him getting out of his seat to walk around the room, touch/play with objects, or sit by the window. Jacob is inattentive during these types of tasks and would prefer to engage in off-task behaviors or conversation instead of his work. These behaviors are more likely to occur during center time (general education classroom) and during his reading intervention.</a:t>
            </a:r>
            <a:endParaRPr lang="en-US" dirty="0"/>
          </a:p>
        </p:txBody>
      </p:sp>
    </p:spTree>
    <p:extLst>
      <p:ext uri="{BB962C8B-B14F-4D97-AF65-F5344CB8AC3E}">
        <p14:creationId xmlns:p14="http://schemas.microsoft.com/office/powerpoint/2010/main" val="1920856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507677568"/>
              </p:ext>
            </p:extLst>
          </p:nvPr>
        </p:nvGraphicFramePr>
        <p:xfrm>
          <a:off x="759852" y="974638"/>
          <a:ext cx="10702344" cy="5413069"/>
        </p:xfrm>
        <a:graphic>
          <a:graphicData uri="http://schemas.openxmlformats.org/drawingml/2006/table">
            <a:tbl>
              <a:tblPr firstRow="1" firstCol="1" lastRow="1" lastCol="1" bandRow="1" bandCol="1"/>
              <a:tblGrid>
                <a:gridCol w="2604490"/>
                <a:gridCol w="4048927"/>
                <a:gridCol w="4048927"/>
              </a:tblGrid>
              <a:tr h="946379">
                <a:tc rowSpan="6">
                  <a:txBody>
                    <a:bodyPr/>
                    <a:lstStyle/>
                    <a:p>
                      <a:pPr marL="0" marR="0">
                        <a:spcBef>
                          <a:spcPts val="0"/>
                        </a:spcBef>
                        <a:spcAft>
                          <a:spcPts val="0"/>
                        </a:spcAft>
                      </a:pPr>
                      <a:r>
                        <a:rPr lang="en-US" sz="1100" b="1" dirty="0">
                          <a:effectLst/>
                          <a:latin typeface="Times New Roman" panose="02020603050405020304" pitchFamily="18"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b="1" dirty="0">
                          <a:effectLst/>
                          <a:latin typeface="Times New Roman" panose="02020603050405020304" pitchFamily="18"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b="1" dirty="0">
                          <a:effectLst/>
                          <a:latin typeface="Times New Roman" panose="02020603050405020304" pitchFamily="18"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b="1" dirty="0">
                          <a:effectLst/>
                          <a:latin typeface="Times New Roman" panose="02020603050405020304" pitchFamily="18"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b="1" dirty="0">
                          <a:effectLst/>
                          <a:latin typeface="Times New Roman" panose="02020603050405020304" pitchFamily="18"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b="1" dirty="0">
                          <a:effectLst/>
                          <a:latin typeface="Times New Roman" panose="02020603050405020304" pitchFamily="18"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b="1" dirty="0">
                          <a:effectLst/>
                          <a:latin typeface="Times New Roman" panose="02020603050405020304" pitchFamily="18"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b="1" dirty="0">
                          <a:effectLst/>
                          <a:latin typeface="Times New Roman" panose="02020603050405020304" pitchFamily="18"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b="1" dirty="0">
                          <a:effectLst/>
                          <a:latin typeface="Times New Roman" panose="02020603050405020304" pitchFamily="18"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b="1" dirty="0">
                          <a:effectLst/>
                          <a:latin typeface="Times New Roman" panose="02020603050405020304" pitchFamily="18"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b="1" dirty="0">
                          <a:effectLst/>
                          <a:latin typeface="Times New Roman" panose="02020603050405020304" pitchFamily="18" charset="0"/>
                          <a:ea typeface="Times New Roman" panose="02020603050405020304" pitchFamily="18" charset="0"/>
                        </a:rPr>
                        <a:t>Develop a Behavior Pathway and Summary Statement</a:t>
                      </a:r>
                      <a:endParaRPr lang="en-US" sz="1100" dirty="0">
                        <a:effectLst/>
                        <a:latin typeface="Times New Roman" panose="02020603050405020304" pitchFamily="18" charset="0"/>
                        <a:ea typeface="Times New Roman" panose="02020603050405020304" pitchFamily="18" charset="0"/>
                      </a:endParaRPr>
                    </a:p>
                  </a:txBody>
                  <a:tcPr marL="25921" marR="25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1. Define problem behavior in observable and measurable terms.</a:t>
                      </a:r>
                    </a:p>
                  </a:txBody>
                  <a:tcPr marL="25921" marR="25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Jacob displays inattentiveness and a lack of motivation to complete tasks that aren’t interesting to him or are too difficult. His inattentiveness and lack of motivation are displayed through off-task behaviors (walking around, out of seat, playing with objects, etc.) and negative comments (“I can’t do this.”). </a:t>
                      </a:r>
                    </a:p>
                  </a:txBody>
                  <a:tcPr marL="25921" marR="25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6379">
                <a:tc vMerge="1">
                  <a:txBody>
                    <a:bodyPr/>
                    <a:lstStyle/>
                    <a:p>
                      <a:endParaRPr lang="en-US"/>
                    </a:p>
                  </a:txBody>
                  <a:tcPr/>
                </a:tc>
                <a:tc>
                  <a:txBody>
                    <a:bodyPr/>
                    <a:lstStyle/>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2. Describe problem behavior in terms of frequency or rate and intensity.</a:t>
                      </a:r>
                    </a:p>
                  </a:txBody>
                  <a:tcPr marL="25921" marR="25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Jacob’s problem behaviors occur on a daily basis, repeatedly throughout the day. Jacob’s inability to maintain focus and persevere through challenging tasks is hindering his academic success. Jacob is unable to learn to the best of his ability due to his lack of attention and tendency to give up during difficult tasks.</a:t>
                      </a:r>
                    </a:p>
                  </a:txBody>
                  <a:tcPr marL="25921" marR="25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8047">
                <a:tc vMerge="1">
                  <a:txBody>
                    <a:bodyPr/>
                    <a:lstStyle/>
                    <a:p>
                      <a:endParaRPr lang="en-US"/>
                    </a:p>
                  </a:txBody>
                  <a:tcPr/>
                </a:tc>
                <a:tc>
                  <a:txBody>
                    <a:bodyPr/>
                    <a:lstStyle/>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3. Identify immediate triggering antecedent or, if possible, distant setting events.</a:t>
                      </a:r>
                    </a:p>
                  </a:txBody>
                  <a:tcPr marL="25921" marR="25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Jacob’s triggers include being assigned to a difficult task or a task that he is uninterested in. His triggers are heightened in noisy environments with a lack of adult attention.</a:t>
                      </a:r>
                    </a:p>
                  </a:txBody>
                  <a:tcPr marL="25921" marR="25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6093">
                <a:tc vMerge="1">
                  <a:txBody>
                    <a:bodyPr/>
                    <a:lstStyle/>
                    <a:p>
                      <a:endParaRPr lang="en-US"/>
                    </a:p>
                  </a:txBody>
                  <a:tcPr/>
                </a:tc>
                <a:tc>
                  <a:txBody>
                    <a:bodyPr/>
                    <a:lstStyle/>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4. Determine if the problem behavior occurs in one or more routines.</a:t>
                      </a:r>
                    </a:p>
                  </a:txBody>
                  <a:tcPr marL="25921" marR="25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Routine 1: Problems behaviors occur in the general education classroom, during center time.</a:t>
                      </a:r>
                    </a:p>
                    <a:p>
                      <a:pPr marL="0" marR="0" algn="ctr">
                        <a:spcBef>
                          <a:spcPts val="0"/>
                        </a:spcBef>
                        <a:spcAft>
                          <a:spcPts val="0"/>
                        </a:spcAft>
                      </a:pPr>
                      <a:r>
                        <a:rPr lang="en-US" sz="1100" dirty="0">
                          <a:effectLst/>
                          <a:latin typeface="Times New Roman" panose="02020603050405020304" pitchFamily="18" charset="0"/>
                          <a:ea typeface="Times New Roman" panose="02020603050405020304" pitchFamily="18" charset="0"/>
                        </a:rPr>
                        <a:t> </a:t>
                      </a:r>
                    </a:p>
                    <a:p>
                      <a:pPr marL="0" marR="0" algn="ctr">
                        <a:spcBef>
                          <a:spcPts val="0"/>
                        </a:spcBef>
                        <a:spcAft>
                          <a:spcPts val="0"/>
                        </a:spcAft>
                      </a:pPr>
                      <a:r>
                        <a:rPr lang="en-US" sz="11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Routine 2: Problem behaviors occur in the speech room during reading intervention time. </a:t>
                      </a:r>
                    </a:p>
                  </a:txBody>
                  <a:tcPr marL="25921" marR="25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0078">
                <a:tc vMerge="1">
                  <a:txBody>
                    <a:bodyPr/>
                    <a:lstStyle/>
                    <a:p>
                      <a:endParaRPr lang="en-US"/>
                    </a:p>
                  </a:txBody>
                  <a:tcPr/>
                </a:tc>
                <a:tc>
                  <a:txBody>
                    <a:bodyPr/>
                    <a:lstStyle/>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5. Identify possible function of behavior or maintaining consequence events for each problem routine.</a:t>
                      </a:r>
                    </a:p>
                  </a:txBody>
                  <a:tcPr marL="25921" marR="25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Routine 1: Problem behaviors occur in order to avoid difficult tasks.</a:t>
                      </a:r>
                    </a:p>
                    <a:p>
                      <a:pPr marL="0" marR="0" algn="ctr">
                        <a:spcBef>
                          <a:spcPts val="0"/>
                        </a:spcBef>
                        <a:spcAft>
                          <a:spcPts val="0"/>
                        </a:spcAft>
                      </a:pPr>
                      <a:r>
                        <a:rPr lang="en-US" sz="1100" dirty="0">
                          <a:effectLst/>
                          <a:latin typeface="Times New Roman" panose="02020603050405020304" pitchFamily="18" charset="0"/>
                          <a:ea typeface="Times New Roman" panose="02020603050405020304" pitchFamily="18" charset="0"/>
                        </a:rPr>
                        <a:t> </a:t>
                      </a:r>
                    </a:p>
                    <a:p>
                      <a:pPr marL="0" marR="0" algn="ctr">
                        <a:spcBef>
                          <a:spcPts val="0"/>
                        </a:spcBef>
                        <a:spcAft>
                          <a:spcPts val="0"/>
                        </a:spcAft>
                      </a:pPr>
                      <a:r>
                        <a:rPr lang="en-US" sz="11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Routine 2: Problem behaviors occur in order to avoid difficult and/or boring tasks. </a:t>
                      </a:r>
                    </a:p>
                  </a:txBody>
                  <a:tcPr marL="25921" marR="25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6093">
                <a:tc vMerge="1">
                  <a:txBody>
                    <a:bodyPr/>
                    <a:lstStyle/>
                    <a:p>
                      <a:endParaRPr lang="en-US"/>
                    </a:p>
                  </a:txBody>
                  <a:tcPr/>
                </a:tc>
                <a:tc>
                  <a:txBody>
                    <a:bodyPr/>
                    <a:lstStyle/>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Develop complete summary statement which includes problem behavior, problem routine, triggering antecedents and function or maintaining consequences.</a:t>
                      </a:r>
                    </a:p>
                  </a:txBody>
                  <a:tcPr marL="25921" marR="25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Jacob engages in off-task behaviors and work refusal in general education settings, as well as during his pull-out intervention, when presented with tasks that are too difficult or uninteresting to him. This results in Jacob experiencing feelings of defeat and an incompletion of assignments/tasks. </a:t>
                      </a:r>
                    </a:p>
                    <a:p>
                      <a:pPr marL="0" marR="0" algn="ctr">
                        <a:spcBef>
                          <a:spcPts val="0"/>
                        </a:spcBef>
                        <a:spcAft>
                          <a:spcPts val="0"/>
                        </a:spcAft>
                      </a:pPr>
                      <a:r>
                        <a:rPr lang="en-US" sz="1100" dirty="0">
                          <a:effectLst/>
                          <a:latin typeface="Times New Roman" panose="02020603050405020304" pitchFamily="18" charset="0"/>
                          <a:ea typeface="Times New Roman" panose="02020603050405020304" pitchFamily="18" charset="0"/>
                        </a:rPr>
                        <a:t> </a:t>
                      </a:r>
                    </a:p>
                  </a:txBody>
                  <a:tcPr marL="25921" marR="259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1378039" y="605306"/>
            <a:ext cx="10702344" cy="369332"/>
          </a:xfrm>
          <a:prstGeom prst="rect">
            <a:avLst/>
          </a:prstGeom>
          <a:noFill/>
        </p:spPr>
        <p:txBody>
          <a:bodyPr wrap="square" rtlCol="0">
            <a:spAutoFit/>
          </a:bodyPr>
          <a:lstStyle/>
          <a:p>
            <a:r>
              <a:rPr lang="en-US" dirty="0" smtClean="0"/>
              <a:t>Feature 1							Skill Set							Write In Response</a:t>
            </a:r>
            <a:endParaRPr lang="en-US" dirty="0"/>
          </a:p>
        </p:txBody>
      </p:sp>
    </p:spTree>
    <p:extLst>
      <p:ext uri="{BB962C8B-B14F-4D97-AF65-F5344CB8AC3E}">
        <p14:creationId xmlns:p14="http://schemas.microsoft.com/office/powerpoint/2010/main" val="166125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41549420"/>
              </p:ext>
            </p:extLst>
          </p:nvPr>
        </p:nvGraphicFramePr>
        <p:xfrm>
          <a:off x="1648495" y="1120463"/>
          <a:ext cx="8049296" cy="5104187"/>
        </p:xfrm>
        <a:graphic>
          <a:graphicData uri="http://schemas.openxmlformats.org/drawingml/2006/table">
            <a:tbl>
              <a:tblPr firstRow="1" firstCol="1" lastRow="1" lastCol="1" bandRow="1" bandCol="1"/>
              <a:tblGrid>
                <a:gridCol w="1958852"/>
                <a:gridCol w="3045222"/>
                <a:gridCol w="3045222"/>
              </a:tblGrid>
              <a:tr h="1310155">
                <a:tc rowSpan="3">
                  <a:txBody>
                    <a:bodyPr/>
                    <a:lstStyle/>
                    <a:p>
                      <a:pPr marL="0" marR="0">
                        <a:spcBef>
                          <a:spcPts val="0"/>
                        </a:spcBef>
                        <a:spcAft>
                          <a:spcPts val="0"/>
                        </a:spcAft>
                      </a:pPr>
                      <a:r>
                        <a:rPr lang="en-US" sz="1200" b="1" dirty="0">
                          <a:effectLst/>
                          <a:latin typeface="Times New Roman" panose="02020603050405020304" pitchFamily="18" charset="0"/>
                          <a:ea typeface="Times New Roman" panose="02020603050405020304" pitchFamily="18" charset="0"/>
                        </a:rPr>
                        <a:t>Developing Replacement Behavior Based on Function</a:t>
                      </a:r>
                      <a:endParaRPr lang="en-US" sz="1200" dirty="0">
                        <a:effectLst/>
                        <a:latin typeface="Times New Roman" panose="02020603050405020304" pitchFamily="18" charset="0"/>
                        <a:ea typeface="Times New Roman" panose="02020603050405020304" pitchFamily="18" charset="0"/>
                      </a:endParaRPr>
                    </a:p>
                  </a:txBody>
                  <a:tcPr marL="40136" marR="40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1. Identify student strengths and interests to inform reinforcement and behavior plan strategies.</a:t>
                      </a:r>
                    </a:p>
                  </a:txBody>
                  <a:tcPr marL="40136" marR="40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Jacob is caring individual who enjoys playing </a:t>
                      </a:r>
                      <a:r>
                        <a:rPr lang="en-US" sz="1200" dirty="0" smtClean="0">
                          <a:effectLst/>
                          <a:latin typeface="Times New Roman" panose="02020603050405020304" pitchFamily="18" charset="0"/>
                          <a:ea typeface="Times New Roman" panose="02020603050405020304" pitchFamily="18" charset="0"/>
                        </a:rPr>
                        <a:t>games and hands-on</a:t>
                      </a:r>
                      <a:r>
                        <a:rPr lang="en-US" sz="1200" baseline="0" dirty="0" smtClean="0">
                          <a:effectLst/>
                          <a:latin typeface="Times New Roman" panose="02020603050405020304" pitchFamily="18" charset="0"/>
                          <a:ea typeface="Times New Roman" panose="02020603050405020304" pitchFamily="18" charset="0"/>
                        </a:rPr>
                        <a:t> experiences</a:t>
                      </a:r>
                      <a:r>
                        <a:rPr lang="en-US" sz="1200" dirty="0" smtClean="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Jacob has verbalized an interesting in playing on his mother’s iPhone, which hints at an interest in technology. Jacob enjoys bike riding, animals, trucks, and the outdoors. </a:t>
                      </a:r>
                    </a:p>
                    <a:p>
                      <a:pPr marL="0" marR="0" algn="ctr">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txBody>
                  <a:tcPr marL="40136" marR="40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5232">
                <a:tc vMerge="1">
                  <a:txBody>
                    <a:bodyPr/>
                    <a:lstStyle/>
                    <a:p>
                      <a:endParaRPr lang="en-US"/>
                    </a:p>
                  </a:txBody>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2. Identify short-term replacement behavior(s) for the problem behavior for each problem routine.</a:t>
                      </a:r>
                    </a:p>
                  </a:txBody>
                  <a:tcPr marL="40136" marR="40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Routine 1: Provide Jacob with shortened tasks (chunk assignments) in order for him to maintain focus on one shortened assignment at a time.</a:t>
                      </a:r>
                    </a:p>
                    <a:p>
                      <a:pPr marL="0" marR="0" algn="ctr">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0" marR="0" algn="ctr">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Routine 2: Provide Jacob with positive feedback when he demonstrates on-task behaviors and perseveres through difficult activities. </a:t>
                      </a:r>
                    </a:p>
                    <a:p>
                      <a:pPr marL="0" marR="0" algn="ctr">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txBody>
                  <a:tcPr marL="40136" marR="40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1461">
                <a:tc vMerge="1">
                  <a:txBody>
                    <a:bodyPr/>
                    <a:lstStyle/>
                    <a:p>
                      <a:endParaRPr lang="en-US"/>
                    </a:p>
                  </a:txBody>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3. The short-term replacement behavior(s) are matched to the apparent function of the problem behavior for each routine.</a:t>
                      </a:r>
                    </a:p>
                  </a:txBody>
                  <a:tcPr marL="40136" marR="40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Routine 1: Jacob will self-monitor through an activity check-list in order to increase time on task/completion of tasks.</a:t>
                      </a:r>
                    </a:p>
                    <a:p>
                      <a:pPr marL="0" marR="0" algn="ctr">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0" marR="0" algn="ctr">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Routine 2: Jacob will be rewarded with a turn on the iPad after he completes his activity check-list. </a:t>
                      </a:r>
                    </a:p>
                    <a:p>
                      <a:pPr marL="0" marR="0" algn="ctr">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txBody>
                  <a:tcPr marL="40136" marR="40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1815921" y="695459"/>
            <a:ext cx="9118242" cy="646331"/>
          </a:xfrm>
          <a:prstGeom prst="rect">
            <a:avLst/>
          </a:prstGeom>
          <a:noFill/>
        </p:spPr>
        <p:txBody>
          <a:bodyPr wrap="square" rtlCol="0">
            <a:spAutoFit/>
          </a:bodyPr>
          <a:lstStyle/>
          <a:p>
            <a:r>
              <a:rPr lang="en-US" dirty="0"/>
              <a:t>Feature </a:t>
            </a:r>
            <a:r>
              <a:rPr lang="en-US" dirty="0" smtClean="0"/>
              <a:t>2	</a:t>
            </a:r>
            <a:r>
              <a:rPr lang="en-US" dirty="0"/>
              <a:t>				Skill Set					</a:t>
            </a:r>
            <a:r>
              <a:rPr lang="en-US" dirty="0" smtClean="0"/>
              <a:t>Write </a:t>
            </a:r>
            <a:r>
              <a:rPr lang="en-US" dirty="0"/>
              <a:t>In Response</a:t>
            </a:r>
          </a:p>
          <a:p>
            <a:endParaRPr lang="en-US" dirty="0"/>
          </a:p>
        </p:txBody>
      </p:sp>
    </p:spTree>
    <p:extLst>
      <p:ext uri="{BB962C8B-B14F-4D97-AF65-F5344CB8AC3E}">
        <p14:creationId xmlns:p14="http://schemas.microsoft.com/office/powerpoint/2010/main" val="2916247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529276009"/>
              </p:ext>
            </p:extLst>
          </p:nvPr>
        </p:nvGraphicFramePr>
        <p:xfrm>
          <a:off x="746974" y="991673"/>
          <a:ext cx="10766738" cy="5326111"/>
        </p:xfrm>
        <a:graphic>
          <a:graphicData uri="http://schemas.openxmlformats.org/drawingml/2006/table">
            <a:tbl>
              <a:tblPr firstRow="1" firstCol="1" lastRow="1" lastCol="1" bandRow="1" bandCol="1"/>
              <a:tblGrid>
                <a:gridCol w="2620158"/>
                <a:gridCol w="4073290"/>
                <a:gridCol w="4073290"/>
              </a:tblGrid>
              <a:tr h="979994">
                <a:tc rowSpan="7">
                  <a:txBody>
                    <a:bodyPr/>
                    <a:lstStyle/>
                    <a:p>
                      <a:pPr marL="0" marR="0">
                        <a:spcBef>
                          <a:spcPts val="0"/>
                        </a:spcBef>
                        <a:spcAft>
                          <a:spcPts val="0"/>
                        </a:spcAft>
                      </a:pPr>
                      <a:r>
                        <a:rPr lang="en-US" sz="1200" b="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dirty="0">
                          <a:effectLst/>
                          <a:latin typeface="Times New Roman" panose="02020603050405020304" pitchFamily="18" charset="0"/>
                          <a:ea typeface="Times New Roman" panose="02020603050405020304" pitchFamily="18" charset="0"/>
                        </a:rPr>
                        <a:t>Identify Strategies For Behavior Support Plan (BSP)</a:t>
                      </a:r>
                      <a:endParaRPr lang="en-US" sz="1200" dirty="0">
                        <a:effectLst/>
                        <a:latin typeface="Times New Roman" panose="02020603050405020304" pitchFamily="18" charset="0"/>
                        <a:ea typeface="Times New Roman" panose="02020603050405020304" pitchFamily="18" charset="0"/>
                      </a:endParaRPr>
                    </a:p>
                  </a:txBody>
                  <a:tcPr marL="31903" marR="31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1. Select strategies that minimize impact of setting events or make triggering antecedents irrelevant or ineffective.</a:t>
                      </a:r>
                    </a:p>
                  </a:txBody>
                  <a:tcPr marL="31903" marR="31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Provide Jacob with preferential seating near adult in the general education setting, break up tasks for Jacob and provide Jacob with positive verbal recognition when displaying appropriate behaviors. Create tasks and/or rewards that are interesting to the student.</a:t>
                      </a:r>
                    </a:p>
                  </a:txBody>
                  <a:tcPr marL="31903" marR="31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9994">
                <a:tc vMerge="1">
                  <a:txBody>
                    <a:bodyPr/>
                    <a:lstStyle/>
                    <a:p>
                      <a:endParaRPr lang="en-US"/>
                    </a:p>
                  </a:txBody>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2. Select strategies that teach student skills that make problem behavior less efficient and effective including the replacement behaviors.</a:t>
                      </a:r>
                    </a:p>
                  </a:txBody>
                  <a:tcPr marL="31903" marR="31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Teach Jacob to self-monitor during tasks through check-list system in order to stay on task and increase task completion. Teach Jacob with coping skills to deal with tasks that seem too difficult for him in order to stay motivated to complete tasks. </a:t>
                      </a:r>
                    </a:p>
                  </a:txBody>
                  <a:tcPr marL="31903" marR="31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4996">
                <a:tc vMerge="1">
                  <a:txBody>
                    <a:bodyPr/>
                    <a:lstStyle/>
                    <a:p>
                      <a:endParaRPr lang="en-US"/>
                    </a:p>
                  </a:txBody>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3. Select strategies that make the maintaining consequences for problem behavior less effective – minimize the impact of inadvertently reinforcing the problem behavior.</a:t>
                      </a:r>
                    </a:p>
                  </a:txBody>
                  <a:tcPr marL="31903" marR="31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Provide Jacob with a break (short walk around the school) before beginning a challenging assignment.</a:t>
                      </a:r>
                    </a:p>
                  </a:txBody>
                  <a:tcPr marL="31903" marR="31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4996">
                <a:tc vMerge="1">
                  <a:txBody>
                    <a:bodyPr/>
                    <a:lstStyle/>
                    <a:p>
                      <a:endParaRPr lang="en-US"/>
                    </a:p>
                  </a:txBody>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4. Select punishment strategies that reduce the likelihood the problem behavior will reoccur.</a:t>
                      </a:r>
                    </a:p>
                  </a:txBody>
                  <a:tcPr marL="31903" marR="31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Jacob will not be able to check off any assignment that he did not complete. If Jacob does not complete all of his tasks, he will not receive a game turn on the iPad. </a:t>
                      </a:r>
                    </a:p>
                  </a:txBody>
                  <a:tcPr marL="31903" marR="31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7494">
                <a:tc vMerge="1">
                  <a:txBody>
                    <a:bodyPr/>
                    <a:lstStyle/>
                    <a:p>
                      <a:endParaRPr lang="en-US"/>
                    </a:p>
                  </a:txBody>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5. Select reinforcement strategies that make replacement or desired behaviors more effective.</a:t>
                      </a:r>
                    </a:p>
                  </a:txBody>
                  <a:tcPr marL="31903" marR="31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When Jacob has completed all of his tasks, he will receive a turn on the iPad. This will motivate him to stay on task and complete his work since he will now have something to look forward to.</a:t>
                      </a:r>
                    </a:p>
                    <a:p>
                      <a:pPr marL="0" marR="0" algn="ctr">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txBody>
                  <a:tcPr marL="31903" marR="31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9997">
                <a:tc vMerge="1">
                  <a:txBody>
                    <a:bodyPr/>
                    <a:lstStyle/>
                    <a:p>
                      <a:endParaRPr lang="en-US"/>
                    </a:p>
                  </a:txBody>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6. The reinforcement strategies include student’s strengths and interests or things the student finds reinforcing.</a:t>
                      </a:r>
                    </a:p>
                  </a:txBody>
                  <a:tcPr marL="31903" marR="31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Jason will be able to take part in a preferred activity (game on the iPad-his choice!), hands-on activities, and teacher praise.</a:t>
                      </a:r>
                    </a:p>
                  </a:txBody>
                  <a:tcPr marL="31903" marR="31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497">
                <a:tc vMerge="1">
                  <a:txBody>
                    <a:bodyPr/>
                    <a:lstStyle/>
                    <a:p>
                      <a:endParaRPr lang="en-US"/>
                    </a:p>
                  </a:txBody>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If necessary, develop emergency procedures if behavior escalates.</a:t>
                      </a:r>
                    </a:p>
                  </a:txBody>
                  <a:tcPr marL="31903" marR="31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Unnecessary</a:t>
                      </a:r>
                    </a:p>
                    <a:p>
                      <a:pPr marL="0" marR="0" algn="ctr">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txBody>
                  <a:tcPr marL="31903" marR="31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1378039" y="605307"/>
            <a:ext cx="9569003" cy="646331"/>
          </a:xfrm>
          <a:prstGeom prst="rect">
            <a:avLst/>
          </a:prstGeom>
          <a:noFill/>
        </p:spPr>
        <p:txBody>
          <a:bodyPr wrap="square" rtlCol="0">
            <a:spAutoFit/>
          </a:bodyPr>
          <a:lstStyle/>
          <a:p>
            <a:r>
              <a:rPr lang="en-US" dirty="0"/>
              <a:t>Feature 3	</a:t>
            </a:r>
            <a:r>
              <a:rPr lang="en-US" dirty="0" smtClean="0"/>
              <a:t>  		</a:t>
            </a:r>
            <a:r>
              <a:rPr lang="en-US" dirty="0"/>
              <a:t>		 </a:t>
            </a:r>
            <a:r>
              <a:rPr lang="en-US" dirty="0" smtClean="0"/>
              <a:t>       </a:t>
            </a:r>
            <a:r>
              <a:rPr lang="en-US" dirty="0"/>
              <a:t>	Skill Set				</a:t>
            </a:r>
            <a:r>
              <a:rPr lang="en-US" dirty="0" smtClean="0"/>
              <a:t>		</a:t>
            </a:r>
            <a:r>
              <a:rPr lang="en-US" dirty="0"/>
              <a:t>	Write In Response</a:t>
            </a:r>
          </a:p>
          <a:p>
            <a:endParaRPr lang="en-US" dirty="0"/>
          </a:p>
        </p:txBody>
      </p:sp>
    </p:spTree>
    <p:extLst>
      <p:ext uri="{BB962C8B-B14F-4D97-AF65-F5344CB8AC3E}">
        <p14:creationId xmlns:p14="http://schemas.microsoft.com/office/powerpoint/2010/main" val="4062386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32394054"/>
              </p:ext>
            </p:extLst>
          </p:nvPr>
        </p:nvGraphicFramePr>
        <p:xfrm>
          <a:off x="824249" y="1210614"/>
          <a:ext cx="10444766" cy="4893971"/>
        </p:xfrm>
        <a:graphic>
          <a:graphicData uri="http://schemas.openxmlformats.org/drawingml/2006/table">
            <a:tbl>
              <a:tblPr firstRow="1" firstCol="1" lastRow="1" lastCol="1" bandRow="1" bandCol="1"/>
              <a:tblGrid>
                <a:gridCol w="2541806"/>
                <a:gridCol w="3951480"/>
                <a:gridCol w="3951480"/>
              </a:tblGrid>
              <a:tr h="1105090">
                <a:tc rowSpan="4">
                  <a:txBody>
                    <a:bodyPr/>
                    <a:lstStyle/>
                    <a:p>
                      <a:pPr marL="0" marR="0">
                        <a:spcBef>
                          <a:spcPts val="0"/>
                        </a:spcBef>
                        <a:spcAft>
                          <a:spcPts val="0"/>
                        </a:spcAft>
                      </a:pPr>
                      <a:r>
                        <a:rPr lang="en-US" sz="1200" b="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b="1" dirty="0">
                          <a:effectLst/>
                          <a:latin typeface="Times New Roman" panose="02020603050405020304" pitchFamily="18" charset="0"/>
                          <a:ea typeface="Times New Roman" panose="02020603050405020304" pitchFamily="18" charset="0"/>
                        </a:rPr>
                        <a:t>Develop a Plan to Monitor Progress</a:t>
                      </a:r>
                      <a:endParaRPr lang="en-US" sz="1200" dirty="0">
                        <a:effectLst/>
                        <a:latin typeface="Times New Roman" panose="02020603050405020304" pitchFamily="18" charset="0"/>
                        <a:ea typeface="Times New Roman" panose="02020603050405020304" pitchFamily="18" charset="0"/>
                      </a:endParaRPr>
                    </a:p>
                  </a:txBody>
                  <a:tcPr marL="40136" marR="40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1. Develop observable and measurable outcomes with specific criteria for success. </a:t>
                      </a:r>
                    </a:p>
                  </a:txBody>
                  <a:tcPr marL="40136" marR="40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Jacob will be able to persevere and maintain focus through challenging tasks and will be able to complete tasks that are either challenging or undesirable.</a:t>
                      </a:r>
                    </a:p>
                    <a:p>
                      <a:pPr marL="0" marR="0" algn="ctr">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txBody>
                  <a:tcPr marL="40136" marR="40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7219">
                <a:tc vMerge="1">
                  <a:txBody>
                    <a:bodyPr/>
                    <a:lstStyle/>
                    <a:p>
                      <a:endParaRPr lang="en-US"/>
                    </a:p>
                  </a:txBody>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2. Develop specific criteria for success.</a:t>
                      </a:r>
                    </a:p>
                  </a:txBody>
                  <a:tcPr marL="40136" marR="40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Jacob will remain on-task 60% of the time and will complete 5 out of 7 assignments.</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0" marR="0" algn="ctr">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0" marR="0" algn="ctr">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txBody>
                  <a:tcPr marL="40136" marR="40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0831">
                <a:tc vMerge="1">
                  <a:txBody>
                    <a:bodyPr/>
                    <a:lstStyle/>
                    <a:p>
                      <a:endParaRPr lang="en-US"/>
                    </a:p>
                  </a:txBody>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3. Identify how data will be collected to monitor progress and provide form or tool. </a:t>
                      </a:r>
                    </a:p>
                  </a:txBody>
                  <a:tcPr marL="40136" marR="40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Data for on-task behavior will be collected by observations through 30-second interval recording. The form used to collect this data will be the same form as the original observations. Assignment completion will be noted three days per week (T, W, and TH). </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txBody>
                  <a:tcPr marL="40136" marR="40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0831">
                <a:tc vMerge="1">
                  <a:txBody>
                    <a:bodyPr/>
                    <a:lstStyle/>
                    <a:p>
                      <a:endParaRPr lang="en-US"/>
                    </a:p>
                  </a:txBody>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4. Develop a schedule for assessing progress. </a:t>
                      </a:r>
                    </a:p>
                  </a:txBody>
                  <a:tcPr marL="40136" marR="40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504825" algn="l"/>
                        </a:tabLst>
                      </a:pPr>
                      <a:r>
                        <a:rPr lang="en-US" sz="1200" dirty="0">
                          <a:effectLst/>
                          <a:latin typeface="Times New Roman" panose="02020603050405020304" pitchFamily="18" charset="0"/>
                          <a:ea typeface="Times New Roman" panose="02020603050405020304" pitchFamily="18" charset="0"/>
                        </a:rPr>
                        <a:t>Jacob’s classroom teacher, special education teacher and intern will meet weekly during consult to discuss Jacob’s progress. Assignment completion will be documented weekly. Jacob will be observed bi-weekly by intern to document progress. </a:t>
                      </a:r>
                    </a:p>
                    <a:p>
                      <a:pPr marL="0" marR="0" algn="ctr">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txBody>
                  <a:tcPr marL="40136" marR="401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1107583" y="785611"/>
            <a:ext cx="9981127" cy="646331"/>
          </a:xfrm>
          <a:prstGeom prst="rect">
            <a:avLst/>
          </a:prstGeom>
          <a:noFill/>
        </p:spPr>
        <p:txBody>
          <a:bodyPr wrap="square" rtlCol="0">
            <a:spAutoFit/>
          </a:bodyPr>
          <a:lstStyle/>
          <a:p>
            <a:r>
              <a:rPr lang="en-US" dirty="0"/>
              <a:t>Feature 4</a:t>
            </a:r>
            <a:r>
              <a:rPr lang="en-US" dirty="0" smtClean="0"/>
              <a:t>  </a:t>
            </a:r>
            <a:r>
              <a:rPr lang="en-US" dirty="0"/>
              <a:t>				        	Skill Set							Write In Response</a:t>
            </a:r>
          </a:p>
          <a:p>
            <a:endParaRPr lang="en-US" dirty="0"/>
          </a:p>
        </p:txBody>
      </p:sp>
    </p:spTree>
    <p:extLst>
      <p:ext uri="{BB962C8B-B14F-4D97-AF65-F5344CB8AC3E}">
        <p14:creationId xmlns:p14="http://schemas.microsoft.com/office/powerpoint/2010/main" val="1618444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38047847"/>
              </p:ext>
            </p:extLst>
          </p:nvPr>
        </p:nvGraphicFramePr>
        <p:xfrm>
          <a:off x="682581" y="1249251"/>
          <a:ext cx="10818252" cy="4916369"/>
        </p:xfrm>
        <a:graphic>
          <a:graphicData uri="http://schemas.openxmlformats.org/drawingml/2006/table">
            <a:tbl>
              <a:tblPr firstRow="1" firstCol="1" lastRow="1" lastCol="1" bandRow="1" bandCol="1"/>
              <a:tblGrid>
                <a:gridCol w="2632696"/>
                <a:gridCol w="4092778"/>
                <a:gridCol w="4092778"/>
              </a:tblGrid>
              <a:tr h="3056121">
                <a:tc rowSpan="3">
                  <a:txBody>
                    <a:bodyPr/>
                    <a:lstStyle/>
                    <a:p>
                      <a:pPr marL="0" marR="0">
                        <a:spcBef>
                          <a:spcPts val="0"/>
                        </a:spcBef>
                        <a:spcAft>
                          <a:spcPts val="0"/>
                        </a:spcAft>
                      </a:pPr>
                      <a:r>
                        <a:rPr lang="en-US" sz="1200" b="1" dirty="0">
                          <a:effectLst/>
                          <a:latin typeface="Times New Roman" panose="02020603050405020304" pitchFamily="18" charset="0"/>
                          <a:ea typeface="Times New Roman" panose="02020603050405020304" pitchFamily="18" charset="0"/>
                        </a:rPr>
                        <a:t>Develop a Detailed Action Plan to Implement the BSP.</a:t>
                      </a:r>
                      <a:endParaRPr lang="en-US" sz="1200" dirty="0">
                        <a:effectLst/>
                        <a:latin typeface="Times New Roman" panose="02020603050405020304" pitchFamily="18" charset="0"/>
                        <a:ea typeface="Times New Roman" panose="02020603050405020304" pitchFamily="18" charset="0"/>
                      </a:endParaRPr>
                    </a:p>
                  </a:txBody>
                  <a:tcPr marL="33627" marR="33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1. Identify who will do what by when.</a:t>
                      </a:r>
                    </a:p>
                  </a:txBody>
                  <a:tcPr marL="33627" marR="33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By the end of January, 2014, Jacob’s classroom teacher, special education teacher, and intern, will meet to discuss implementation of the Behavior Support Plan. At this time, the team will discuss the strategies in the BSP as well as the new Activity Checklist and iPad reward system. Intern will begin documentation of completed tasks, as well as bi-weekly observational data of Jacob’s time on-task.</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Throughout February and March, BSP will be fully implemented. Intern will continue documentation and team will meet weekly at consult to discuss the student’s progress.</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At the end of March, 2014, the team will meet again to discuss progress and to make any changes necessary with the BSP.</a:t>
                      </a:r>
                    </a:p>
                  </a:txBody>
                  <a:tcPr marL="33627" marR="33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2999">
                <a:tc vMerge="1">
                  <a:txBody>
                    <a:bodyPr/>
                    <a:lstStyle/>
                    <a:p>
                      <a:endParaRPr lang="en-US"/>
                    </a:p>
                  </a:txBody>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2. Identify how the plan will be shared with other members of the team, staff and family.</a:t>
                      </a:r>
                    </a:p>
                  </a:txBody>
                  <a:tcPr marL="33627" marR="33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The plan will be shared with other members of the team and staff members in the K-2 wing during consult meetings. The plan will be shared with Jacob’s family through a letter home, as well as progress reports. </a:t>
                      </a:r>
                    </a:p>
                    <a:p>
                      <a:pPr marL="0" marR="0" algn="ctr">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txBody>
                  <a:tcPr marL="33627" marR="33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7249">
                <a:tc vMerge="1">
                  <a:txBody>
                    <a:bodyPr/>
                    <a:lstStyle/>
                    <a:p>
                      <a:endParaRPr lang="en-US"/>
                    </a:p>
                  </a:txBody>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Identify any training necessary to support fidelity of implementation. </a:t>
                      </a:r>
                    </a:p>
                  </a:txBody>
                  <a:tcPr marL="33627" marR="33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Training will not be necessary to support fidelity of implementation. Parties involved are aware of the checklist system, and are skilled in the use of the iPad. </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txBody>
                  <a:tcPr marL="33627" marR="33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721217" y="734096"/>
            <a:ext cx="10702344" cy="646331"/>
          </a:xfrm>
          <a:prstGeom prst="rect">
            <a:avLst/>
          </a:prstGeom>
          <a:noFill/>
        </p:spPr>
        <p:txBody>
          <a:bodyPr wrap="square" rtlCol="0">
            <a:spAutoFit/>
          </a:bodyPr>
          <a:lstStyle/>
          <a:p>
            <a:r>
              <a:rPr lang="en-US" dirty="0"/>
              <a:t>Feature </a:t>
            </a:r>
            <a:r>
              <a:rPr lang="en-US" dirty="0" smtClean="0"/>
              <a:t>5  </a:t>
            </a:r>
            <a:r>
              <a:rPr lang="en-US" dirty="0"/>
              <a:t>				        	Skill Set							Write In Response</a:t>
            </a:r>
          </a:p>
          <a:p>
            <a:endParaRPr lang="en-US" dirty="0"/>
          </a:p>
        </p:txBody>
      </p:sp>
    </p:spTree>
    <p:extLst>
      <p:ext uri="{BB962C8B-B14F-4D97-AF65-F5344CB8AC3E}">
        <p14:creationId xmlns:p14="http://schemas.microsoft.com/office/powerpoint/2010/main" val="3370358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Description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School Name: Campton Elementary School</a:t>
            </a:r>
          </a:p>
          <a:p>
            <a:r>
              <a:rPr lang="en-US" dirty="0" smtClean="0"/>
              <a:t>Location: Campton, NH</a:t>
            </a:r>
          </a:p>
          <a:p>
            <a:r>
              <a:rPr lang="en-US" dirty="0" smtClean="0"/>
              <a:t>Classroom Teacher: C.W.</a:t>
            </a:r>
          </a:p>
          <a:p>
            <a:r>
              <a:rPr lang="en-US" dirty="0" smtClean="0"/>
              <a:t>Other educators involved:</a:t>
            </a:r>
          </a:p>
          <a:p>
            <a:pPr marL="0" indent="0">
              <a:buNone/>
            </a:pPr>
            <a:r>
              <a:rPr lang="en-US" dirty="0" smtClean="0"/>
              <a:t>-Special Education </a:t>
            </a:r>
            <a:r>
              <a:rPr lang="en-US" dirty="0"/>
              <a:t>C</a:t>
            </a:r>
            <a:r>
              <a:rPr lang="en-US" dirty="0" smtClean="0"/>
              <a:t>ase </a:t>
            </a:r>
            <a:r>
              <a:rPr lang="en-US" dirty="0"/>
              <a:t>M</a:t>
            </a:r>
            <a:r>
              <a:rPr lang="en-US" dirty="0" smtClean="0"/>
              <a:t>anager: K. S.</a:t>
            </a:r>
          </a:p>
          <a:p>
            <a:pPr marL="0" indent="0">
              <a:buNone/>
            </a:pPr>
            <a:r>
              <a:rPr lang="en-US" dirty="0" smtClean="0"/>
              <a:t>-Speech Pathologist: B.C.</a:t>
            </a:r>
          </a:p>
          <a:p>
            <a:pPr marL="0" indent="0">
              <a:buNone/>
            </a:pPr>
            <a:r>
              <a:rPr lang="en-US" dirty="0" smtClean="0"/>
              <a:t>-Special Education Intern: Kristen Janowicz</a:t>
            </a:r>
          </a:p>
          <a:p>
            <a:pPr marL="0" indent="0">
              <a:buNone/>
            </a:pPr>
            <a:r>
              <a:rPr lang="en-US" dirty="0" smtClean="0"/>
              <a:t>-Paraprofessional: M.J.</a:t>
            </a:r>
            <a:endParaRPr lang="en-US" dirty="0"/>
          </a:p>
        </p:txBody>
      </p:sp>
    </p:spTree>
    <p:extLst>
      <p:ext uri="{BB962C8B-B14F-4D97-AF65-F5344CB8AC3E}">
        <p14:creationId xmlns:p14="http://schemas.microsoft.com/office/powerpoint/2010/main" val="5654806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Theorist: William Glasser</a:t>
            </a:r>
            <a:endParaRPr lang="en-US" dirty="0"/>
          </a:p>
        </p:txBody>
      </p:sp>
      <p:sp>
        <p:nvSpPr>
          <p:cNvPr id="3" name="Content Placeholder 2"/>
          <p:cNvSpPr>
            <a:spLocks noGrp="1"/>
          </p:cNvSpPr>
          <p:nvPr>
            <p:ph idx="1"/>
          </p:nvPr>
        </p:nvSpPr>
        <p:spPr>
          <a:xfrm>
            <a:off x="1295402" y="2453425"/>
            <a:ext cx="9601196" cy="3589869"/>
          </a:xfrm>
        </p:spPr>
        <p:txBody>
          <a:bodyPr>
            <a:normAutofit fontScale="92500" lnSpcReduction="10000"/>
          </a:bodyPr>
          <a:lstStyle/>
          <a:p>
            <a:pPr marL="0" indent="0">
              <a:buNone/>
            </a:pPr>
            <a:r>
              <a:rPr lang="en-US" dirty="0" smtClean="0"/>
              <a:t>After reviewing the observational data collected on Jacob, I’ve determined that his behavior shows a lack of fulfillment  in at least two of his five areas of need. My Choice Theory, formerly known as “Control Theory”, explains a person’s five needs as: survival, to be loved, have power, freedom/responsibility and to have fun. When Jacob engages in off-task behaviors and work refusal, he is most likely doing so due to a lack of power in the activity and a lack of fun. After reading through Jacob’s data, I am also concerned that his need for survival is not always met. Jacob is going to have an extremely difficult time receiving an adequate education if he has to spend his time worrying about where he is going to sleep that night or if he will be able to eat dinner. If support can be provided to Jacob’s family, I can predict a more consistent theme in Jacob’s time on task, as well as his mood. </a:t>
            </a:r>
            <a:endParaRPr lang="en-US" dirty="0"/>
          </a:p>
        </p:txBody>
      </p:sp>
    </p:spTree>
    <p:extLst>
      <p:ext uri="{BB962C8B-B14F-4D97-AF65-F5344CB8AC3E}">
        <p14:creationId xmlns:p14="http://schemas.microsoft.com/office/powerpoint/2010/main" val="871537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471529"/>
            <a:ext cx="9601196" cy="511817"/>
          </a:xfrm>
        </p:spPr>
        <p:txBody>
          <a:bodyPr>
            <a:normAutofit fontScale="90000"/>
          </a:bodyPr>
          <a:lstStyle/>
          <a:p>
            <a:r>
              <a:rPr lang="en-US" dirty="0" smtClean="0"/>
              <a:t>William Glasser continued…</a:t>
            </a:r>
            <a:endParaRPr lang="en-US" dirty="0"/>
          </a:p>
        </p:txBody>
      </p:sp>
      <p:sp>
        <p:nvSpPr>
          <p:cNvPr id="3" name="Content Placeholder 2"/>
          <p:cNvSpPr>
            <a:spLocks noGrp="1"/>
          </p:cNvSpPr>
          <p:nvPr>
            <p:ph idx="1"/>
          </p:nvPr>
        </p:nvSpPr>
        <p:spPr>
          <a:xfrm>
            <a:off x="1295401" y="2434107"/>
            <a:ext cx="9601196" cy="3760631"/>
          </a:xfrm>
        </p:spPr>
        <p:txBody>
          <a:bodyPr>
            <a:normAutofit/>
          </a:bodyPr>
          <a:lstStyle/>
          <a:p>
            <a:pPr marL="0" indent="0">
              <a:buNone/>
            </a:pPr>
            <a:r>
              <a:rPr lang="en-US" sz="1400" dirty="0" smtClean="0"/>
              <a:t>Fortunately, there is hope for Jacob. Jacob has the ability to change his life for the better by making different choices in school. It’s essential that Jason works with school personnel to ask himself the following questions:</a:t>
            </a:r>
          </a:p>
          <a:p>
            <a:r>
              <a:rPr lang="en-US" sz="1400" dirty="0"/>
              <a:t>What do you want?</a:t>
            </a:r>
            <a:br>
              <a:rPr lang="en-US" sz="1400" dirty="0"/>
            </a:br>
            <a:endParaRPr lang="en-US" sz="1400" dirty="0"/>
          </a:p>
          <a:p>
            <a:r>
              <a:rPr lang="en-US" sz="1400" dirty="0"/>
              <a:t>What are you doing to achieve what you want?</a:t>
            </a:r>
            <a:br>
              <a:rPr lang="en-US" sz="1400" dirty="0"/>
            </a:br>
            <a:endParaRPr lang="en-US" sz="1400" dirty="0"/>
          </a:p>
          <a:p>
            <a:r>
              <a:rPr lang="en-US" sz="1400" dirty="0"/>
              <a:t>Is it working?</a:t>
            </a:r>
            <a:br>
              <a:rPr lang="en-US" sz="1400" dirty="0"/>
            </a:br>
            <a:endParaRPr lang="en-US" sz="1400" dirty="0"/>
          </a:p>
          <a:p>
            <a:r>
              <a:rPr lang="en-US" sz="1400" dirty="0"/>
              <a:t>What are your plans or options</a:t>
            </a:r>
            <a:r>
              <a:rPr lang="en-US" sz="1400" dirty="0" smtClean="0"/>
              <a:t>?</a:t>
            </a:r>
          </a:p>
          <a:p>
            <a:endParaRPr lang="en-US" sz="1400" dirty="0"/>
          </a:p>
          <a:p>
            <a:pPr marL="0" indent="0">
              <a:buNone/>
            </a:pPr>
            <a:r>
              <a:rPr lang="en-US" sz="1400" dirty="0" smtClean="0"/>
              <a:t>Jacob would benefit from talking with school personnel to discuss choices he could have throughout the school day. By providing Jacob with choices, he will acquire a sense of power. It would also be helpful to create tasks and assignments that are interesting to Jacob and allow for him to move around. This would result in Jacob having more fun in the classroom!</a:t>
            </a:r>
            <a:endParaRPr lang="en-US" sz="1400" dirty="0"/>
          </a:p>
        </p:txBody>
      </p:sp>
    </p:spTree>
    <p:extLst>
      <p:ext uri="{BB962C8B-B14F-4D97-AF65-F5344CB8AC3E}">
        <p14:creationId xmlns:p14="http://schemas.microsoft.com/office/powerpoint/2010/main" val="2671116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56068" y="0"/>
            <a:ext cx="9601200" cy="618186"/>
          </a:xfrm>
        </p:spPr>
        <p:txBody>
          <a:bodyPr>
            <a:normAutofit fontScale="90000"/>
          </a:bodyPr>
          <a:lstStyle/>
          <a:p>
            <a:r>
              <a:rPr lang="en-US" dirty="0" smtClean="0"/>
              <a:t>Reflection and Conclusion</a:t>
            </a:r>
            <a:endParaRPr lang="en-US" dirty="0"/>
          </a:p>
        </p:txBody>
      </p:sp>
      <p:sp>
        <p:nvSpPr>
          <p:cNvPr id="4" name="TextBox 3"/>
          <p:cNvSpPr txBox="1"/>
          <p:nvPr/>
        </p:nvSpPr>
        <p:spPr>
          <a:xfrm>
            <a:off x="824248" y="869323"/>
            <a:ext cx="10689464" cy="5262979"/>
          </a:xfrm>
          <a:prstGeom prst="rect">
            <a:avLst/>
          </a:prstGeom>
          <a:noFill/>
        </p:spPr>
        <p:txBody>
          <a:bodyPr wrap="square" rtlCol="0">
            <a:spAutoFit/>
          </a:bodyPr>
          <a:lstStyle/>
          <a:p>
            <a:r>
              <a:rPr lang="en-US" sz="1600" b="1" dirty="0" smtClean="0"/>
              <a:t>1. Would you do things differently next time?</a:t>
            </a:r>
          </a:p>
          <a:p>
            <a:r>
              <a:rPr lang="en-US" sz="1600" dirty="0" smtClean="0"/>
              <a:t>So far, the implementation of the BSP has been going well. Jacob finds enjoyment in checking off his activities and loves choosing a game on the iPad as his reward. I have seen the most improvements in Jacob’s behavior during his reading intervention in the speech room. Jacob still struggles to maintain focus in the classroom and has a difficult time completing tasks. If I were to do this differently, I would have devised a separate plan for the general education setting.</a:t>
            </a:r>
          </a:p>
          <a:p>
            <a:r>
              <a:rPr lang="en-US" sz="1600" b="1" dirty="0" smtClean="0"/>
              <a:t>2. How could you improve your intervention plan, based on your assessment of the results?</a:t>
            </a:r>
          </a:p>
          <a:p>
            <a:r>
              <a:rPr lang="en-US" sz="1600" dirty="0" smtClean="0"/>
              <a:t>I could improve the intervention plan by including a self-monitoring piece for Jacob’s behavior. I think this would assist in Jacob’s awareness of his behaviors, although he would require additional support from adults to self-monitor. </a:t>
            </a:r>
          </a:p>
          <a:p>
            <a:r>
              <a:rPr lang="en-US" sz="1600" b="1" dirty="0" smtClean="0"/>
              <a:t>3. What are the implications of designing and implementing this plan to your general teaching and behavior management skills?</a:t>
            </a:r>
          </a:p>
          <a:p>
            <a:r>
              <a:rPr lang="en-US" sz="1600" dirty="0" smtClean="0"/>
              <a:t>Designing and implementing this plan was challenging at times due to time and school personnel. It can be a difficult task to find time to conduct observations of a student, meet several times with the team to discuss the results, and then to ensure that every person involved is on the same page in order for the BSP to be implemented consistently and appropriately. This is a team effort. Every member of the team, including the student, has something to bring to the table and it’s important to involve those that work with the student in the process. </a:t>
            </a:r>
          </a:p>
          <a:p>
            <a:r>
              <a:rPr lang="en-US" sz="1600" b="1" dirty="0"/>
              <a:t>4</a:t>
            </a:r>
            <a:r>
              <a:rPr lang="en-US" sz="1600" b="1" dirty="0" smtClean="0"/>
              <a:t>. What are the key things you have learned about promoting responsible behavior in educational settings with behavior disordered students through this assignment? </a:t>
            </a:r>
          </a:p>
          <a:p>
            <a:r>
              <a:rPr lang="en-US" sz="1600" dirty="0" smtClean="0"/>
              <a:t>I have learned that students require consistent support in order to change problem behaviors. Changing a problem behavior is a team effort and it’s important to support the student throughout all challenges and successes they encounter. Changing a behavior is sometimes a quick fix, while others times-it can be a long process. It’s our job as special educators to develop a plan that works for our students, as well as to be patient and support them along the way. </a:t>
            </a:r>
            <a:endParaRPr lang="en-US" dirty="0"/>
          </a:p>
        </p:txBody>
      </p:sp>
    </p:spTree>
    <p:extLst>
      <p:ext uri="{BB962C8B-B14F-4D97-AF65-F5344CB8AC3E}">
        <p14:creationId xmlns:p14="http://schemas.microsoft.com/office/powerpoint/2010/main" val="25563834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8040" y="248568"/>
            <a:ext cx="9601200" cy="1303337"/>
          </a:xfrm>
        </p:spPr>
        <p:txBody>
          <a:bodyPr/>
          <a:lstStyle/>
          <a:p>
            <a:r>
              <a:rPr lang="en-US" dirty="0" smtClean="0"/>
              <a:t>Appendix A-Observational Data</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531" y="1449811"/>
            <a:ext cx="7392475" cy="5095486"/>
          </a:xfrm>
          <a:prstGeom prst="rect">
            <a:avLst/>
          </a:prstGeom>
        </p:spPr>
      </p:pic>
    </p:spTree>
    <p:extLst>
      <p:ext uri="{BB962C8B-B14F-4D97-AF65-F5344CB8AC3E}">
        <p14:creationId xmlns:p14="http://schemas.microsoft.com/office/powerpoint/2010/main" val="19797901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4" y="273794"/>
            <a:ext cx="9601196" cy="1303867"/>
          </a:xfrm>
        </p:spPr>
        <p:txBody>
          <a:bodyPr/>
          <a:lstStyle/>
          <a:p>
            <a:r>
              <a:rPr lang="en-US" dirty="0" smtClean="0"/>
              <a:t>Appendix B-ABC Models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481070"/>
            <a:ext cx="9144000" cy="4899002"/>
          </a:xfrm>
          <a:prstGeom prst="rect">
            <a:avLst/>
          </a:prstGeom>
        </p:spPr>
      </p:pic>
    </p:spTree>
    <p:extLst>
      <p:ext uri="{BB962C8B-B14F-4D97-AF65-F5344CB8AC3E}">
        <p14:creationId xmlns:p14="http://schemas.microsoft.com/office/powerpoint/2010/main" val="1435616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371" y="260915"/>
            <a:ext cx="9601196" cy="1303867"/>
          </a:xfrm>
        </p:spPr>
        <p:txBody>
          <a:bodyPr/>
          <a:lstStyle/>
          <a:p>
            <a:r>
              <a:rPr lang="en-US" dirty="0" smtClean="0"/>
              <a:t>Appendix C-Interview #1</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0168" y="1308989"/>
            <a:ext cx="7203583" cy="5380176"/>
          </a:xfrm>
          <a:prstGeom prst="rect">
            <a:avLst/>
          </a:prstGeom>
        </p:spPr>
      </p:pic>
    </p:spTree>
    <p:extLst>
      <p:ext uri="{BB962C8B-B14F-4D97-AF65-F5344CB8AC3E}">
        <p14:creationId xmlns:p14="http://schemas.microsoft.com/office/powerpoint/2010/main" val="32657172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523" y="376825"/>
            <a:ext cx="9601196" cy="1303867"/>
          </a:xfrm>
        </p:spPr>
        <p:txBody>
          <a:bodyPr/>
          <a:lstStyle/>
          <a:p>
            <a:r>
              <a:rPr lang="en-US" dirty="0" smtClean="0"/>
              <a:t>Appendix D-Interview #2</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4890" y="1376644"/>
            <a:ext cx="7216462" cy="5389795"/>
          </a:xfrm>
          <a:prstGeom prst="rect">
            <a:avLst/>
          </a:prstGeom>
        </p:spPr>
      </p:pic>
    </p:spTree>
    <p:extLst>
      <p:ext uri="{BB962C8B-B14F-4D97-AF65-F5344CB8AC3E}">
        <p14:creationId xmlns:p14="http://schemas.microsoft.com/office/powerpoint/2010/main" val="3359036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87887" y="540913"/>
            <a:ext cx="9601200" cy="766293"/>
          </a:xfrm>
        </p:spPr>
        <p:txBody>
          <a:bodyPr/>
          <a:lstStyle/>
          <a:p>
            <a:r>
              <a:rPr lang="en-US" dirty="0" smtClean="0"/>
              <a:t>Classroom Description</a:t>
            </a:r>
            <a:endParaRPr lang="en-US" dirty="0"/>
          </a:p>
        </p:txBody>
      </p:sp>
      <p:sp>
        <p:nvSpPr>
          <p:cNvPr id="3" name="Content Placeholder 2"/>
          <p:cNvSpPr>
            <a:spLocks noGrp="1"/>
          </p:cNvSpPr>
          <p:nvPr>
            <p:ph idx="4294967295"/>
          </p:nvPr>
        </p:nvSpPr>
        <p:spPr>
          <a:xfrm>
            <a:off x="1004553" y="1442434"/>
            <a:ext cx="4353058" cy="4497299"/>
          </a:xfrm>
        </p:spPr>
        <p:txBody>
          <a:bodyPr>
            <a:normAutofit fontScale="47500" lnSpcReduction="20000"/>
          </a:bodyPr>
          <a:lstStyle/>
          <a:p>
            <a:pPr>
              <a:buNone/>
            </a:pPr>
            <a:r>
              <a:rPr lang="en-US" sz="2800" b="1" dirty="0"/>
              <a:t>Resources Available in Room:</a:t>
            </a:r>
          </a:p>
          <a:p>
            <a:pPr>
              <a:buNone/>
            </a:pPr>
            <a:r>
              <a:rPr lang="en-US" dirty="0" smtClean="0"/>
              <a:t>-Computers, books, scrap </a:t>
            </a:r>
            <a:r>
              <a:rPr lang="en-US" dirty="0"/>
              <a:t>paper, pencil </a:t>
            </a:r>
            <a:r>
              <a:rPr lang="en-US" dirty="0" smtClean="0"/>
              <a:t>sharpener</a:t>
            </a:r>
          </a:p>
          <a:p>
            <a:pPr>
              <a:buNone/>
            </a:pPr>
            <a:r>
              <a:rPr lang="en-US" dirty="0" smtClean="0"/>
              <a:t>coloring tools, number lines, hundreds charts, base ten </a:t>
            </a:r>
          </a:p>
          <a:p>
            <a:pPr>
              <a:buNone/>
            </a:pPr>
            <a:r>
              <a:rPr lang="en-US" dirty="0" smtClean="0"/>
              <a:t>blocks, etc. </a:t>
            </a:r>
          </a:p>
          <a:p>
            <a:pPr>
              <a:buNone/>
            </a:pPr>
            <a:r>
              <a:rPr lang="en-US" sz="2800" b="1" dirty="0" smtClean="0"/>
              <a:t>Classroom </a:t>
            </a:r>
            <a:r>
              <a:rPr lang="en-US" sz="2800" b="1" dirty="0"/>
              <a:t>Rules/Routines:</a:t>
            </a:r>
          </a:p>
          <a:p>
            <a:pPr>
              <a:buNone/>
            </a:pPr>
            <a:r>
              <a:rPr lang="en-US" dirty="0" smtClean="0"/>
              <a:t>-The routine/schedule of the day is always posted in the room </a:t>
            </a:r>
          </a:p>
          <a:p>
            <a:pPr>
              <a:buNone/>
            </a:pPr>
            <a:r>
              <a:rPr lang="en-US" dirty="0" smtClean="0"/>
              <a:t>so all children know what it coming next. Routines are </a:t>
            </a:r>
          </a:p>
          <a:p>
            <a:pPr>
              <a:buNone/>
            </a:pPr>
            <a:r>
              <a:rPr lang="en-US" dirty="0" smtClean="0"/>
              <a:t>consistent. Children in Mrs. W’s know the class expectations well</a:t>
            </a:r>
          </a:p>
          <a:p>
            <a:pPr>
              <a:buNone/>
            </a:pPr>
            <a:r>
              <a:rPr lang="en-US" dirty="0" smtClean="0"/>
              <a:t> and know to treat their peers and teachers with respect. </a:t>
            </a:r>
            <a:endParaRPr lang="en-US" dirty="0"/>
          </a:p>
          <a:p>
            <a:pPr>
              <a:buNone/>
            </a:pPr>
            <a:r>
              <a:rPr lang="en-US" sz="2800" b="1" dirty="0" smtClean="0"/>
              <a:t>Environmental Noise:</a:t>
            </a:r>
          </a:p>
          <a:p>
            <a:pPr>
              <a:buNone/>
            </a:pPr>
            <a:r>
              <a:rPr lang="en-US" dirty="0" smtClean="0"/>
              <a:t>-Mrs. W’s classroom  is typically quiet, but can be noisy during </a:t>
            </a:r>
          </a:p>
          <a:p>
            <a:pPr>
              <a:buNone/>
            </a:pPr>
            <a:r>
              <a:rPr lang="en-US" dirty="0" smtClean="0"/>
              <a:t>whole and small group activities. </a:t>
            </a:r>
          </a:p>
          <a:p>
            <a:pPr>
              <a:buNone/>
            </a:pPr>
            <a:r>
              <a:rPr lang="en-US" sz="2800" b="1" dirty="0" smtClean="0"/>
              <a:t>Environmental Lighting:</a:t>
            </a:r>
          </a:p>
          <a:p>
            <a:pPr>
              <a:buNone/>
            </a:pPr>
            <a:r>
              <a:rPr lang="en-US" dirty="0" smtClean="0"/>
              <a:t>-There are several windows in the room that are used for natural lighting. </a:t>
            </a:r>
          </a:p>
          <a:p>
            <a:pPr>
              <a:buNone/>
            </a:pPr>
            <a:r>
              <a:rPr lang="en-US" dirty="0" smtClean="0"/>
              <a:t>There are typically one or two other sets of lights on, depending on the </a:t>
            </a:r>
          </a:p>
          <a:p>
            <a:pPr>
              <a:buNone/>
            </a:pPr>
            <a:r>
              <a:rPr lang="en-US" dirty="0" smtClean="0"/>
              <a:t>activity. Mrs. W’s classroom’s lighting is usually bright enough, but not </a:t>
            </a:r>
          </a:p>
          <a:p>
            <a:pPr>
              <a:buNone/>
            </a:pPr>
            <a:r>
              <a:rPr lang="en-US" dirty="0" smtClean="0"/>
              <a:t>overwhelming. </a:t>
            </a:r>
            <a:endParaRPr lang="en-US" dirty="0"/>
          </a:p>
          <a:p>
            <a:endParaRPr lang="en-US" dirty="0"/>
          </a:p>
        </p:txBody>
      </p:sp>
      <p:sp>
        <p:nvSpPr>
          <p:cNvPr id="4" name="TextBox 3"/>
          <p:cNvSpPr txBox="1"/>
          <p:nvPr/>
        </p:nvSpPr>
        <p:spPr>
          <a:xfrm>
            <a:off x="5576552" y="1628980"/>
            <a:ext cx="5196625" cy="4124206"/>
          </a:xfrm>
          <a:prstGeom prst="rect">
            <a:avLst/>
          </a:prstGeom>
          <a:noFill/>
        </p:spPr>
        <p:txBody>
          <a:bodyPr wrap="square" rtlCol="0">
            <a:spAutoFit/>
          </a:bodyPr>
          <a:lstStyle/>
          <a:p>
            <a:pPr marL="274320" indent="-274320">
              <a:spcBef>
                <a:spcPts val="600"/>
              </a:spcBef>
            </a:pPr>
            <a:r>
              <a:rPr lang="en-US" sz="1100" b="1" dirty="0"/>
              <a:t>Environmental Temperature</a:t>
            </a:r>
            <a:r>
              <a:rPr lang="en-US" sz="1100" b="1" dirty="0" smtClean="0"/>
              <a:t>:</a:t>
            </a:r>
          </a:p>
          <a:p>
            <a:pPr marL="274320" indent="-274320">
              <a:spcBef>
                <a:spcPts val="600"/>
              </a:spcBef>
            </a:pPr>
            <a:r>
              <a:rPr lang="en-US" sz="1100" dirty="0" smtClean="0"/>
              <a:t>-Mrs. W’s room is usually a comfortable temperature. </a:t>
            </a:r>
            <a:endParaRPr lang="en-US" sz="1100" dirty="0"/>
          </a:p>
          <a:p>
            <a:pPr marL="274320" indent="-274320">
              <a:spcBef>
                <a:spcPts val="600"/>
              </a:spcBef>
            </a:pPr>
            <a:r>
              <a:rPr lang="en-US" sz="1100" b="1" dirty="0" smtClean="0"/>
              <a:t>Environmental </a:t>
            </a:r>
            <a:r>
              <a:rPr lang="en-US" sz="1100" b="1" dirty="0"/>
              <a:t>Space</a:t>
            </a:r>
            <a:r>
              <a:rPr lang="en-US" sz="1100" b="1" dirty="0" smtClean="0"/>
              <a:t>:</a:t>
            </a:r>
          </a:p>
          <a:p>
            <a:pPr marL="274320" indent="-274320">
              <a:spcBef>
                <a:spcPts val="600"/>
              </a:spcBef>
            </a:pPr>
            <a:r>
              <a:rPr lang="en-US" sz="1100" dirty="0" smtClean="0"/>
              <a:t>-There is space for movement in the middle of the room, desks for each student, tables for</a:t>
            </a:r>
          </a:p>
          <a:p>
            <a:pPr marL="274320" indent="-274320">
              <a:spcBef>
                <a:spcPts val="600"/>
              </a:spcBef>
            </a:pPr>
            <a:r>
              <a:rPr lang="en-US" sz="1100" dirty="0" smtClean="0"/>
              <a:t> centers as well as space for classroom resources. </a:t>
            </a:r>
            <a:endParaRPr lang="en-US" sz="1100" dirty="0"/>
          </a:p>
          <a:p>
            <a:pPr marL="274320" indent="-274320">
              <a:spcBef>
                <a:spcPts val="600"/>
              </a:spcBef>
            </a:pPr>
            <a:r>
              <a:rPr lang="en-US" sz="1100" b="1" dirty="0" smtClean="0"/>
              <a:t>Environmental </a:t>
            </a:r>
            <a:r>
              <a:rPr lang="en-US" sz="1100" b="1" dirty="0"/>
              <a:t>Mobility</a:t>
            </a:r>
            <a:r>
              <a:rPr lang="en-US" sz="1100" b="1" dirty="0" smtClean="0"/>
              <a:t>:</a:t>
            </a:r>
          </a:p>
          <a:p>
            <a:pPr marL="274320" indent="-274320">
              <a:spcBef>
                <a:spcPts val="600"/>
              </a:spcBef>
            </a:pPr>
            <a:r>
              <a:rPr lang="en-US" sz="1100" dirty="0" smtClean="0"/>
              <a:t>It classroom setup provides for easy mobility around the room for all students. </a:t>
            </a:r>
            <a:endParaRPr lang="en-US" sz="1100" dirty="0"/>
          </a:p>
          <a:p>
            <a:pPr marL="274320" indent="-274320">
              <a:spcBef>
                <a:spcPts val="600"/>
              </a:spcBef>
            </a:pPr>
            <a:r>
              <a:rPr lang="en-US" sz="1100" b="1" dirty="0" smtClean="0"/>
              <a:t>Environmental </a:t>
            </a:r>
            <a:r>
              <a:rPr lang="en-US" sz="1100" b="1" dirty="0"/>
              <a:t>Groupings</a:t>
            </a:r>
            <a:r>
              <a:rPr lang="en-US" sz="1100" b="1" dirty="0" smtClean="0"/>
              <a:t>:</a:t>
            </a:r>
          </a:p>
          <a:p>
            <a:pPr marL="274320" indent="-274320">
              <a:spcBef>
                <a:spcPts val="600"/>
              </a:spcBef>
            </a:pPr>
            <a:r>
              <a:rPr lang="en-US" sz="1100" dirty="0" smtClean="0"/>
              <a:t>Groupings during center time differ each week. Reading groups are based on skill level.</a:t>
            </a:r>
            <a:endParaRPr lang="en-US" sz="1100" dirty="0"/>
          </a:p>
          <a:p>
            <a:pPr marL="274320" indent="-274320">
              <a:spcBef>
                <a:spcPts val="600"/>
              </a:spcBef>
            </a:pPr>
            <a:r>
              <a:rPr lang="en-US" sz="1100" b="1" dirty="0" smtClean="0"/>
              <a:t>Behavior </a:t>
            </a:r>
            <a:r>
              <a:rPr lang="en-US" sz="1100" b="1" dirty="0"/>
              <a:t>Management Methods</a:t>
            </a:r>
            <a:r>
              <a:rPr lang="en-US" sz="1100" b="1" dirty="0" smtClean="0"/>
              <a:t>:</a:t>
            </a:r>
          </a:p>
          <a:p>
            <a:pPr marL="274320" indent="-274320">
              <a:spcBef>
                <a:spcPts val="600"/>
              </a:spcBef>
            </a:pPr>
            <a:r>
              <a:rPr lang="en-US" sz="1100" dirty="0" smtClean="0"/>
              <a:t>There is a “Take a break” chair in the room for behavior management, but Mrs. W hardly</a:t>
            </a:r>
          </a:p>
          <a:p>
            <a:pPr marL="274320" indent="-274320">
              <a:spcBef>
                <a:spcPts val="600"/>
              </a:spcBef>
            </a:pPr>
            <a:r>
              <a:rPr lang="en-US" sz="1100" dirty="0" smtClean="0"/>
              <a:t> has to use the chair due to the classroom expectations and atmosphere she has developed.</a:t>
            </a:r>
            <a:endParaRPr lang="en-US" sz="1100" dirty="0"/>
          </a:p>
          <a:p>
            <a:pPr marL="274320" indent="-274320">
              <a:spcBef>
                <a:spcPts val="600"/>
              </a:spcBef>
            </a:pPr>
            <a:r>
              <a:rPr lang="en-US" sz="1100" b="1" dirty="0" smtClean="0"/>
              <a:t>Teaching </a:t>
            </a:r>
            <a:r>
              <a:rPr lang="en-US" sz="1100" b="1" dirty="0"/>
              <a:t>Style</a:t>
            </a:r>
            <a:r>
              <a:rPr lang="en-US" sz="1100" b="1" dirty="0" smtClean="0"/>
              <a:t>:</a:t>
            </a:r>
          </a:p>
          <a:p>
            <a:pPr marL="274320" indent="-274320">
              <a:spcBef>
                <a:spcPts val="600"/>
              </a:spcBef>
            </a:pPr>
            <a:r>
              <a:rPr lang="en-US" sz="1100" dirty="0" smtClean="0"/>
              <a:t>Mrs. W differentiates her teaching methods to meet the needs of all of her students. She</a:t>
            </a:r>
          </a:p>
          <a:p>
            <a:pPr marL="274320" indent="-274320">
              <a:spcBef>
                <a:spcPts val="600"/>
              </a:spcBef>
            </a:pPr>
            <a:r>
              <a:rPr lang="en-US" sz="1100" dirty="0" smtClean="0"/>
              <a:t> wants to see her students succeeds and is dedicated to ensuring success among her </a:t>
            </a:r>
          </a:p>
          <a:p>
            <a:pPr marL="274320" indent="-274320">
              <a:spcBef>
                <a:spcPts val="600"/>
              </a:spcBef>
            </a:pPr>
            <a:r>
              <a:rPr lang="en-US" sz="1100" dirty="0" smtClean="0"/>
              <a:t>students. Mrs. W is caring, understanding, yet firm with high expectations for each student. </a:t>
            </a:r>
            <a:endParaRPr lang="en-US" sz="1100" dirty="0"/>
          </a:p>
          <a:p>
            <a:endParaRPr lang="en-US" sz="1100" dirty="0"/>
          </a:p>
        </p:txBody>
      </p:sp>
    </p:spTree>
    <p:extLst>
      <p:ext uri="{BB962C8B-B14F-4D97-AF65-F5344CB8AC3E}">
        <p14:creationId xmlns:p14="http://schemas.microsoft.com/office/powerpoint/2010/main" val="2130926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189" y="682580"/>
            <a:ext cx="9601200" cy="779172"/>
          </a:xfrm>
        </p:spPr>
        <p:txBody>
          <a:bodyPr/>
          <a:lstStyle/>
          <a:p>
            <a:r>
              <a:rPr lang="en-US" dirty="0" smtClean="0"/>
              <a:t>Classroom Map</a:t>
            </a:r>
            <a:endParaRPr lang="en-US" dirty="0"/>
          </a:p>
        </p:txBody>
      </p:sp>
      <p:sp>
        <p:nvSpPr>
          <p:cNvPr id="4" name="Rectangle 3"/>
          <p:cNvSpPr/>
          <p:nvPr/>
        </p:nvSpPr>
        <p:spPr>
          <a:xfrm>
            <a:off x="1403797" y="1461752"/>
            <a:ext cx="811369" cy="12621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3296992" y="1461752"/>
            <a:ext cx="4700788" cy="135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8680361" y="1461752"/>
            <a:ext cx="965915" cy="856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0676586" y="1020650"/>
            <a:ext cx="508715"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0695904" y="1635616"/>
            <a:ext cx="508715"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0695904" y="2250582"/>
            <a:ext cx="508715"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386588" y="2146616"/>
            <a:ext cx="914400" cy="386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1275007" y="3303432"/>
            <a:ext cx="1068947" cy="875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2028421" y="4485070"/>
            <a:ext cx="1094706" cy="927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4306907" y="2936383"/>
            <a:ext cx="244699" cy="2475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7416084" y="2936383"/>
            <a:ext cx="244699" cy="2475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4551606" y="5122573"/>
            <a:ext cx="2864478" cy="289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Block Arc 18"/>
          <p:cNvSpPr/>
          <p:nvPr/>
        </p:nvSpPr>
        <p:spPr>
          <a:xfrm rot="15884850">
            <a:off x="9194697" y="3391627"/>
            <a:ext cx="1416676" cy="1358722"/>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p:cNvSpPr/>
          <p:nvPr/>
        </p:nvSpPr>
        <p:spPr>
          <a:xfrm>
            <a:off x="631065" y="5885645"/>
            <a:ext cx="2472743" cy="3348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61681" y="5885645"/>
            <a:ext cx="2472743" cy="3348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5090373" y="2466303"/>
            <a:ext cx="1786943" cy="369332"/>
          </a:xfrm>
          <a:prstGeom prst="rect">
            <a:avLst/>
          </a:prstGeom>
          <a:noFill/>
        </p:spPr>
        <p:txBody>
          <a:bodyPr wrap="square" rtlCol="0">
            <a:spAutoFit/>
          </a:bodyPr>
          <a:lstStyle/>
          <a:p>
            <a:r>
              <a:rPr lang="en-US" dirty="0" smtClean="0"/>
              <a:t>Projector Screen</a:t>
            </a:r>
            <a:endParaRPr lang="en-US" dirty="0"/>
          </a:p>
        </p:txBody>
      </p:sp>
      <p:sp>
        <p:nvSpPr>
          <p:cNvPr id="23" name="TextBox 22"/>
          <p:cNvSpPr txBox="1"/>
          <p:nvPr/>
        </p:nvSpPr>
        <p:spPr>
          <a:xfrm>
            <a:off x="5271751" y="1576519"/>
            <a:ext cx="2266682" cy="369332"/>
          </a:xfrm>
          <a:prstGeom prst="rect">
            <a:avLst/>
          </a:prstGeom>
          <a:noFill/>
        </p:spPr>
        <p:txBody>
          <a:bodyPr wrap="square" rtlCol="0">
            <a:spAutoFit/>
          </a:bodyPr>
          <a:lstStyle/>
          <a:p>
            <a:r>
              <a:rPr lang="en-US" dirty="0" smtClean="0"/>
              <a:t>Windows</a:t>
            </a:r>
            <a:endParaRPr lang="en-US" dirty="0"/>
          </a:p>
        </p:txBody>
      </p:sp>
      <p:sp>
        <p:nvSpPr>
          <p:cNvPr id="24" name="TextBox 23"/>
          <p:cNvSpPr txBox="1"/>
          <p:nvPr/>
        </p:nvSpPr>
        <p:spPr>
          <a:xfrm>
            <a:off x="8783392" y="1576519"/>
            <a:ext cx="1134414" cy="646331"/>
          </a:xfrm>
          <a:prstGeom prst="rect">
            <a:avLst/>
          </a:prstGeom>
          <a:noFill/>
        </p:spPr>
        <p:txBody>
          <a:bodyPr wrap="square" rtlCol="0">
            <a:spAutoFit/>
          </a:bodyPr>
          <a:lstStyle/>
          <a:p>
            <a:r>
              <a:rPr lang="en-US" dirty="0" smtClean="0"/>
              <a:t>Mrs. W’s Desk</a:t>
            </a:r>
            <a:endParaRPr lang="en-US" dirty="0"/>
          </a:p>
        </p:txBody>
      </p:sp>
      <p:sp>
        <p:nvSpPr>
          <p:cNvPr id="25" name="TextBox 24"/>
          <p:cNvSpPr txBox="1"/>
          <p:nvPr/>
        </p:nvSpPr>
        <p:spPr>
          <a:xfrm rot="16200000">
            <a:off x="9907003" y="1739482"/>
            <a:ext cx="1236372" cy="369332"/>
          </a:xfrm>
          <a:prstGeom prst="rect">
            <a:avLst/>
          </a:prstGeom>
          <a:noFill/>
        </p:spPr>
        <p:txBody>
          <a:bodyPr wrap="square" rtlCol="0">
            <a:spAutoFit/>
          </a:bodyPr>
          <a:lstStyle/>
          <a:p>
            <a:r>
              <a:rPr lang="en-US" dirty="0" smtClean="0"/>
              <a:t>Computers</a:t>
            </a:r>
            <a:endParaRPr lang="en-US" dirty="0"/>
          </a:p>
        </p:txBody>
      </p:sp>
      <p:sp>
        <p:nvSpPr>
          <p:cNvPr id="26" name="Rectangle 25"/>
          <p:cNvSpPr/>
          <p:nvPr/>
        </p:nvSpPr>
        <p:spPr>
          <a:xfrm>
            <a:off x="9917806" y="3915177"/>
            <a:ext cx="295140" cy="259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9704231" y="5851164"/>
            <a:ext cx="1693571" cy="369332"/>
          </a:xfrm>
          <a:prstGeom prst="rect">
            <a:avLst/>
          </a:prstGeom>
          <a:noFill/>
        </p:spPr>
        <p:txBody>
          <a:bodyPr wrap="square" rtlCol="0">
            <a:spAutoFit/>
          </a:bodyPr>
          <a:lstStyle/>
          <a:p>
            <a:r>
              <a:rPr lang="en-US" dirty="0" smtClean="0"/>
              <a:t>Cubbies</a:t>
            </a:r>
            <a:endParaRPr lang="en-US" dirty="0"/>
          </a:p>
        </p:txBody>
      </p:sp>
      <p:sp>
        <p:nvSpPr>
          <p:cNvPr id="28" name="TextBox 27"/>
          <p:cNvSpPr txBox="1"/>
          <p:nvPr/>
        </p:nvSpPr>
        <p:spPr>
          <a:xfrm>
            <a:off x="1043189" y="5919126"/>
            <a:ext cx="1532585" cy="369332"/>
          </a:xfrm>
          <a:prstGeom prst="rect">
            <a:avLst/>
          </a:prstGeom>
          <a:noFill/>
        </p:spPr>
        <p:txBody>
          <a:bodyPr wrap="square" rtlCol="0">
            <a:spAutoFit/>
          </a:bodyPr>
          <a:lstStyle/>
          <a:p>
            <a:r>
              <a:rPr lang="en-US" dirty="0" smtClean="0"/>
              <a:t>Cubbies</a:t>
            </a:r>
            <a:endParaRPr lang="en-US" dirty="0"/>
          </a:p>
        </p:txBody>
      </p:sp>
      <p:sp>
        <p:nvSpPr>
          <p:cNvPr id="29" name="TextBox 28"/>
          <p:cNvSpPr txBox="1"/>
          <p:nvPr/>
        </p:nvSpPr>
        <p:spPr>
          <a:xfrm>
            <a:off x="2215166" y="4838544"/>
            <a:ext cx="835542" cy="369332"/>
          </a:xfrm>
          <a:prstGeom prst="rect">
            <a:avLst/>
          </a:prstGeom>
          <a:noFill/>
        </p:spPr>
        <p:txBody>
          <a:bodyPr wrap="square" rtlCol="0">
            <a:spAutoFit/>
          </a:bodyPr>
          <a:lstStyle/>
          <a:p>
            <a:r>
              <a:rPr lang="en-US" dirty="0" smtClean="0"/>
              <a:t>Table</a:t>
            </a:r>
            <a:endParaRPr lang="en-US" dirty="0"/>
          </a:p>
        </p:txBody>
      </p:sp>
      <p:sp>
        <p:nvSpPr>
          <p:cNvPr id="30" name="TextBox 29"/>
          <p:cNvSpPr txBox="1"/>
          <p:nvPr/>
        </p:nvSpPr>
        <p:spPr>
          <a:xfrm>
            <a:off x="1532586" y="3554569"/>
            <a:ext cx="811368" cy="369332"/>
          </a:xfrm>
          <a:prstGeom prst="rect">
            <a:avLst/>
          </a:prstGeom>
          <a:noFill/>
        </p:spPr>
        <p:txBody>
          <a:bodyPr wrap="square" rtlCol="0">
            <a:spAutoFit/>
          </a:bodyPr>
          <a:lstStyle/>
          <a:p>
            <a:r>
              <a:rPr lang="en-US" dirty="0" smtClean="0"/>
              <a:t>Table</a:t>
            </a:r>
            <a:endParaRPr lang="en-US" dirty="0"/>
          </a:p>
        </p:txBody>
      </p:sp>
      <p:sp>
        <p:nvSpPr>
          <p:cNvPr id="31" name="TextBox 30"/>
          <p:cNvSpPr txBox="1"/>
          <p:nvPr/>
        </p:nvSpPr>
        <p:spPr>
          <a:xfrm>
            <a:off x="9917806" y="3303432"/>
            <a:ext cx="1106509" cy="646331"/>
          </a:xfrm>
          <a:prstGeom prst="rect">
            <a:avLst/>
          </a:prstGeom>
          <a:noFill/>
        </p:spPr>
        <p:txBody>
          <a:bodyPr wrap="square" rtlCol="0">
            <a:spAutoFit/>
          </a:bodyPr>
          <a:lstStyle/>
          <a:p>
            <a:r>
              <a:rPr lang="en-US" dirty="0" smtClean="0"/>
              <a:t>Reading Table</a:t>
            </a:r>
            <a:endParaRPr lang="en-US" dirty="0"/>
          </a:p>
        </p:txBody>
      </p:sp>
      <p:sp>
        <p:nvSpPr>
          <p:cNvPr id="32" name="TextBox 31"/>
          <p:cNvSpPr txBox="1"/>
          <p:nvPr/>
        </p:nvSpPr>
        <p:spPr>
          <a:xfrm rot="16200000">
            <a:off x="1120461" y="1769705"/>
            <a:ext cx="1474629" cy="369332"/>
          </a:xfrm>
          <a:prstGeom prst="rect">
            <a:avLst/>
          </a:prstGeom>
          <a:noFill/>
        </p:spPr>
        <p:txBody>
          <a:bodyPr wrap="square" rtlCol="0">
            <a:spAutoFit/>
          </a:bodyPr>
          <a:lstStyle/>
          <a:p>
            <a:r>
              <a:rPr lang="en-US" dirty="0" smtClean="0"/>
              <a:t>Bookshelf </a:t>
            </a:r>
            <a:endParaRPr lang="en-US" dirty="0"/>
          </a:p>
        </p:txBody>
      </p:sp>
      <p:sp>
        <p:nvSpPr>
          <p:cNvPr id="33" name="TextBox 32"/>
          <p:cNvSpPr txBox="1"/>
          <p:nvPr/>
        </p:nvSpPr>
        <p:spPr>
          <a:xfrm>
            <a:off x="5484253" y="5403482"/>
            <a:ext cx="2176530" cy="381211"/>
          </a:xfrm>
          <a:prstGeom prst="rect">
            <a:avLst/>
          </a:prstGeom>
          <a:noFill/>
        </p:spPr>
        <p:txBody>
          <a:bodyPr wrap="square" rtlCol="0">
            <a:spAutoFit/>
          </a:bodyPr>
          <a:lstStyle/>
          <a:p>
            <a:r>
              <a:rPr lang="en-US" dirty="0" smtClean="0"/>
              <a:t>Desks</a:t>
            </a:r>
            <a:endParaRPr lang="en-US" dirty="0"/>
          </a:p>
        </p:txBody>
      </p:sp>
      <p:sp>
        <p:nvSpPr>
          <p:cNvPr id="34" name="TextBox 33"/>
          <p:cNvSpPr txBox="1"/>
          <p:nvPr/>
        </p:nvSpPr>
        <p:spPr>
          <a:xfrm rot="16200000">
            <a:off x="3407464" y="3730510"/>
            <a:ext cx="1429555" cy="369332"/>
          </a:xfrm>
          <a:prstGeom prst="rect">
            <a:avLst/>
          </a:prstGeom>
          <a:noFill/>
        </p:spPr>
        <p:txBody>
          <a:bodyPr wrap="square" rtlCol="0">
            <a:spAutoFit/>
          </a:bodyPr>
          <a:lstStyle/>
          <a:p>
            <a:r>
              <a:rPr lang="en-US" dirty="0" smtClean="0"/>
              <a:t>Desks </a:t>
            </a:r>
            <a:endParaRPr lang="en-US" dirty="0"/>
          </a:p>
        </p:txBody>
      </p:sp>
      <p:sp>
        <p:nvSpPr>
          <p:cNvPr id="35" name="TextBox 34"/>
          <p:cNvSpPr txBox="1"/>
          <p:nvPr/>
        </p:nvSpPr>
        <p:spPr>
          <a:xfrm rot="5400000">
            <a:off x="7247585" y="4124036"/>
            <a:ext cx="1264277" cy="369332"/>
          </a:xfrm>
          <a:prstGeom prst="rect">
            <a:avLst/>
          </a:prstGeom>
          <a:noFill/>
        </p:spPr>
        <p:txBody>
          <a:bodyPr wrap="square" rtlCol="0">
            <a:spAutoFit/>
          </a:bodyPr>
          <a:lstStyle/>
          <a:p>
            <a:r>
              <a:rPr lang="en-US" dirty="0" smtClean="0"/>
              <a:t>Desks</a:t>
            </a:r>
            <a:endParaRPr lang="en-US" dirty="0"/>
          </a:p>
        </p:txBody>
      </p:sp>
      <p:sp>
        <p:nvSpPr>
          <p:cNvPr id="36" name="Oval 35"/>
          <p:cNvSpPr/>
          <p:nvPr/>
        </p:nvSpPr>
        <p:spPr>
          <a:xfrm>
            <a:off x="5159061" y="3025601"/>
            <a:ext cx="1573370" cy="16935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5490688" y="3748690"/>
            <a:ext cx="914404" cy="369332"/>
          </a:xfrm>
          <a:prstGeom prst="rect">
            <a:avLst/>
          </a:prstGeom>
          <a:noFill/>
        </p:spPr>
        <p:txBody>
          <a:bodyPr wrap="square" rtlCol="0">
            <a:spAutoFit/>
          </a:bodyPr>
          <a:lstStyle/>
          <a:p>
            <a:r>
              <a:rPr lang="en-US" dirty="0" smtClean="0"/>
              <a:t>Rug</a:t>
            </a:r>
            <a:endParaRPr lang="en-US" dirty="0"/>
          </a:p>
        </p:txBody>
      </p:sp>
    </p:spTree>
    <p:extLst>
      <p:ext uri="{BB962C8B-B14F-4D97-AF65-F5344CB8AC3E}">
        <p14:creationId xmlns:p14="http://schemas.microsoft.com/office/powerpoint/2010/main" val="3383747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05000" y="0"/>
            <a:ext cx="7467600" cy="381000"/>
          </a:xfrm>
        </p:spPr>
        <p:txBody>
          <a:bodyPr>
            <a:normAutofit fontScale="90000"/>
          </a:bodyPr>
          <a:lstStyle/>
          <a:p>
            <a:r>
              <a:rPr lang="en-US" dirty="0" smtClean="0"/>
              <a:t>Testable Hypothesis</a:t>
            </a:r>
            <a:endParaRPr lang="en-US" dirty="0"/>
          </a:p>
        </p:txBody>
      </p:sp>
      <p:sp>
        <p:nvSpPr>
          <p:cNvPr id="25607" name="Rectangle 7"/>
          <p:cNvSpPr>
            <a:spLocks noChangeArrowheads="1"/>
          </p:cNvSpPr>
          <p:nvPr/>
        </p:nvSpPr>
        <p:spPr bwMode="auto">
          <a:xfrm>
            <a:off x="1524000" y="457200"/>
            <a:ext cx="1905000" cy="2743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defTabSz="914400" fontAlgn="base">
              <a:spcBef>
                <a:spcPct val="0"/>
              </a:spcBef>
              <a:spcAft>
                <a:spcPct val="0"/>
              </a:spcAft>
            </a:pPr>
            <a:r>
              <a:rPr lang="en-US" sz="1200" b="1" dirty="0">
                <a:solidFill>
                  <a:prstClr val="black"/>
                </a:solidFill>
                <a:latin typeface="Times New Roman" pitchFamily="18" charset="0"/>
                <a:cs typeface="Times New Roman" pitchFamily="18" charset="0"/>
              </a:rPr>
              <a:t>Context</a:t>
            </a:r>
          </a:p>
          <a:p>
            <a:pPr algn="ctr" defTabSz="914400" fontAlgn="base">
              <a:spcBef>
                <a:spcPct val="0"/>
              </a:spcBef>
              <a:spcAft>
                <a:spcPct val="0"/>
              </a:spcAft>
            </a:pPr>
            <a:endParaRPr lang="en-US" sz="1200" b="1" dirty="0">
              <a:solidFill>
                <a:prstClr val="black"/>
              </a:solidFill>
              <a:latin typeface="Times New Roman" pitchFamily="18" charset="0"/>
              <a:cs typeface="Times New Roman" pitchFamily="18" charset="0"/>
            </a:endParaRPr>
          </a:p>
          <a:p>
            <a:pPr defTabSz="914400" fontAlgn="base">
              <a:spcBef>
                <a:spcPct val="0"/>
              </a:spcBef>
              <a:spcAft>
                <a:spcPct val="0"/>
              </a:spcAft>
              <a:buFont typeface="Arial" pitchFamily="34" charset="0"/>
              <a:buChar char="•"/>
            </a:pPr>
            <a:r>
              <a:rPr lang="en-US" sz="1400" dirty="0" smtClean="0">
                <a:solidFill>
                  <a:prstClr val="black"/>
                </a:solidFill>
                <a:latin typeface="Times New Roman" pitchFamily="18" charset="0"/>
                <a:cs typeface="Times New Roman" pitchFamily="18" charset="0"/>
              </a:rPr>
              <a:t>Mrs. W’s classroom during work time (Centers)</a:t>
            </a:r>
            <a:endParaRPr lang="en-US" sz="1400" dirty="0">
              <a:solidFill>
                <a:prstClr val="black"/>
              </a:solidFill>
              <a:latin typeface="Times New Roman" pitchFamily="18" charset="0"/>
              <a:cs typeface="Times New Roman" pitchFamily="18" charset="0"/>
            </a:endParaRPr>
          </a:p>
          <a:p>
            <a:pPr defTabSz="914400" fontAlgn="base">
              <a:spcBef>
                <a:spcPct val="0"/>
              </a:spcBef>
              <a:spcAft>
                <a:spcPct val="0"/>
              </a:spcAft>
              <a:buFont typeface="Arial" pitchFamily="34" charset="0"/>
              <a:buChar char="•"/>
            </a:pPr>
            <a:endParaRPr lang="en-US" sz="1400" dirty="0">
              <a:solidFill>
                <a:prstClr val="black"/>
              </a:solidFill>
              <a:latin typeface="Times New Roman" pitchFamily="18" charset="0"/>
              <a:cs typeface="Times New Roman" pitchFamily="18" charset="0"/>
            </a:endParaRPr>
          </a:p>
          <a:p>
            <a:pPr defTabSz="914400" fontAlgn="base">
              <a:spcBef>
                <a:spcPct val="0"/>
              </a:spcBef>
              <a:spcAft>
                <a:spcPct val="0"/>
              </a:spcAft>
              <a:buFont typeface="Arial" pitchFamily="34" charset="0"/>
              <a:buChar char="•"/>
            </a:pPr>
            <a:endParaRPr lang="en-US" sz="1400" dirty="0">
              <a:solidFill>
                <a:prstClr val="black"/>
              </a:solidFill>
              <a:latin typeface="Times New Roman" pitchFamily="18" charset="0"/>
              <a:cs typeface="Times New Roman" pitchFamily="18" charset="0"/>
            </a:endParaRPr>
          </a:p>
          <a:p>
            <a:pPr defTabSz="914400" fontAlgn="base">
              <a:spcBef>
                <a:spcPct val="0"/>
              </a:spcBef>
              <a:spcAft>
                <a:spcPct val="0"/>
              </a:spcAft>
              <a:buFont typeface="Arial" pitchFamily="34" charset="0"/>
              <a:buChar char="•"/>
            </a:pPr>
            <a:endParaRPr lang="en-US" sz="1400" dirty="0">
              <a:solidFill>
                <a:prstClr val="black"/>
              </a:solidFill>
              <a:latin typeface="Times New Roman" pitchFamily="18" charset="0"/>
              <a:cs typeface="Times New Roman" pitchFamily="18" charset="0"/>
            </a:endParaRPr>
          </a:p>
          <a:p>
            <a:pPr defTabSz="914400" fontAlgn="base">
              <a:spcBef>
                <a:spcPct val="0"/>
              </a:spcBef>
              <a:spcAft>
                <a:spcPct val="0"/>
              </a:spcAft>
              <a:buFont typeface="Arial" pitchFamily="34" charset="0"/>
              <a:buChar char="•"/>
            </a:pPr>
            <a:endParaRPr lang="en-US" sz="1400" dirty="0">
              <a:solidFill>
                <a:prstClr val="black"/>
              </a:solidFill>
              <a:latin typeface="Times New Roman" pitchFamily="18" charset="0"/>
              <a:cs typeface="Times New Roman" pitchFamily="18" charset="0"/>
            </a:endParaRPr>
          </a:p>
          <a:p>
            <a:pPr defTabSz="914400" fontAlgn="base">
              <a:spcBef>
                <a:spcPct val="0"/>
              </a:spcBef>
              <a:spcAft>
                <a:spcPct val="0"/>
              </a:spcAft>
              <a:buFont typeface="Arial" pitchFamily="34" charset="0"/>
              <a:buChar char="•"/>
            </a:pPr>
            <a:r>
              <a:rPr lang="en-US" sz="1400" dirty="0" smtClean="0">
                <a:solidFill>
                  <a:prstClr val="black"/>
                </a:solidFill>
                <a:latin typeface="Times New Roman" pitchFamily="18" charset="0"/>
                <a:cs typeface="Times New Roman" pitchFamily="18" charset="0"/>
              </a:rPr>
              <a:t>Pull out time in speech room for Reading Intervention</a:t>
            </a:r>
            <a:endParaRPr lang="en-US" sz="1400" dirty="0">
              <a:solidFill>
                <a:prstClr val="black"/>
              </a:solidFill>
              <a:latin typeface="Times New Roman" pitchFamily="18" charset="0"/>
              <a:cs typeface="Times New Roman" pitchFamily="18" charset="0"/>
            </a:endParaRPr>
          </a:p>
          <a:p>
            <a:pPr defTabSz="914400" eaLnBrk="0" fontAlgn="base" hangingPunct="0">
              <a:spcBef>
                <a:spcPct val="0"/>
              </a:spcBef>
              <a:spcAft>
                <a:spcPct val="0"/>
              </a:spcAft>
            </a:pPr>
            <a:endParaRPr lang="en-US" dirty="0">
              <a:solidFill>
                <a:prstClr val="black"/>
              </a:solidFill>
              <a:latin typeface="Arial" pitchFamily="34" charset="0"/>
              <a:cs typeface="Arial" pitchFamily="34" charset="0"/>
            </a:endParaRPr>
          </a:p>
        </p:txBody>
      </p:sp>
      <p:sp>
        <p:nvSpPr>
          <p:cNvPr id="25610" name="Rectangle 10"/>
          <p:cNvSpPr>
            <a:spLocks noChangeArrowheads="1"/>
          </p:cNvSpPr>
          <p:nvPr/>
        </p:nvSpPr>
        <p:spPr bwMode="auto">
          <a:xfrm>
            <a:off x="3810000" y="457200"/>
            <a:ext cx="1905000" cy="2743200"/>
          </a:xfrm>
          <a:prstGeom prst="rect">
            <a:avLst/>
          </a:prstGeom>
          <a:solidFill>
            <a:srgbClr val="FFFFFF"/>
          </a:solidFill>
          <a:ln w="9525">
            <a:solidFill>
              <a:srgbClr val="000000"/>
            </a:solidFill>
            <a:miter lim="800000"/>
            <a:headEnd/>
            <a:tailEnd/>
          </a:ln>
        </p:spPr>
        <p:txBody>
          <a:bodyPr vert="horz" wrap="square" lIns="0" tIns="0" rIns="0" bIns="0" numCol="1" anchor="t" anchorCtr="0" compatLnSpc="1">
            <a:prstTxWarp prst="textNoShape">
              <a:avLst/>
            </a:prstTxWarp>
          </a:bodyPr>
          <a:lstStyle/>
          <a:p>
            <a:pPr algn="ctr" defTabSz="914400" fontAlgn="base">
              <a:spcBef>
                <a:spcPct val="0"/>
              </a:spcBef>
              <a:spcAft>
                <a:spcPct val="0"/>
              </a:spcAft>
            </a:pPr>
            <a:r>
              <a:rPr lang="en-US" sz="1200" b="1" dirty="0">
                <a:solidFill>
                  <a:prstClr val="black"/>
                </a:solidFill>
                <a:latin typeface="Times New Roman" pitchFamily="18" charset="0"/>
                <a:cs typeface="Times New Roman" pitchFamily="18" charset="0"/>
              </a:rPr>
              <a:t>Triggers</a:t>
            </a:r>
          </a:p>
          <a:p>
            <a:pPr algn="ctr" defTabSz="914400" fontAlgn="base">
              <a:spcBef>
                <a:spcPct val="0"/>
              </a:spcBef>
              <a:spcAft>
                <a:spcPct val="0"/>
              </a:spcAft>
            </a:pPr>
            <a:endParaRPr lang="en-US" sz="1400" dirty="0">
              <a:solidFill>
                <a:prstClr val="black"/>
              </a:solidFill>
              <a:latin typeface="Times New Roman" pitchFamily="18" charset="0"/>
              <a:cs typeface="Times New Roman" pitchFamily="18" charset="0"/>
            </a:endParaRPr>
          </a:p>
          <a:p>
            <a:pPr defTabSz="914400" fontAlgn="base">
              <a:spcBef>
                <a:spcPct val="0"/>
              </a:spcBef>
              <a:spcAft>
                <a:spcPct val="0"/>
              </a:spcAft>
              <a:buFont typeface="Arial" pitchFamily="34" charset="0"/>
              <a:buChar char="•"/>
            </a:pPr>
            <a:r>
              <a:rPr lang="en-US" sz="1400" dirty="0">
                <a:solidFill>
                  <a:prstClr val="black"/>
                </a:solidFill>
                <a:latin typeface="Times New Roman" pitchFamily="18" charset="0"/>
                <a:cs typeface="Times New Roman" pitchFamily="18" charset="0"/>
              </a:rPr>
              <a:t>Working </a:t>
            </a:r>
            <a:r>
              <a:rPr lang="en-US" sz="1400" dirty="0" smtClean="0">
                <a:solidFill>
                  <a:prstClr val="black"/>
                </a:solidFill>
                <a:latin typeface="Times New Roman" pitchFamily="18" charset="0"/>
                <a:cs typeface="Times New Roman" pitchFamily="18" charset="0"/>
              </a:rPr>
              <a:t>on assignments that are too difficult for Jacob</a:t>
            </a:r>
            <a:endParaRPr lang="en-US" sz="1400" dirty="0">
              <a:solidFill>
                <a:prstClr val="black"/>
              </a:solidFill>
              <a:latin typeface="Times New Roman" pitchFamily="18" charset="0"/>
              <a:cs typeface="Times New Roman" pitchFamily="18" charset="0"/>
            </a:endParaRPr>
          </a:p>
          <a:p>
            <a:pPr defTabSz="914400" fontAlgn="base">
              <a:spcBef>
                <a:spcPct val="0"/>
              </a:spcBef>
              <a:spcAft>
                <a:spcPct val="0"/>
              </a:spcAft>
              <a:buFont typeface="Arial" pitchFamily="34" charset="0"/>
              <a:buChar char="•"/>
            </a:pPr>
            <a:endParaRPr lang="en-US" sz="1400" dirty="0">
              <a:solidFill>
                <a:prstClr val="black"/>
              </a:solidFill>
              <a:latin typeface="Times New Roman" pitchFamily="18" charset="0"/>
              <a:cs typeface="Times New Roman" pitchFamily="18" charset="0"/>
            </a:endParaRPr>
          </a:p>
          <a:p>
            <a:pPr defTabSz="914400" fontAlgn="base">
              <a:spcBef>
                <a:spcPct val="0"/>
              </a:spcBef>
              <a:spcAft>
                <a:spcPct val="0"/>
              </a:spcAft>
              <a:buFont typeface="Arial" pitchFamily="34" charset="0"/>
              <a:buChar char="•"/>
            </a:pPr>
            <a:endParaRPr lang="en-US" sz="1400" dirty="0">
              <a:solidFill>
                <a:prstClr val="black"/>
              </a:solidFill>
              <a:latin typeface="Times New Roman" pitchFamily="18" charset="0"/>
              <a:cs typeface="Times New Roman" pitchFamily="18" charset="0"/>
            </a:endParaRPr>
          </a:p>
          <a:p>
            <a:pPr defTabSz="914400" fontAlgn="base">
              <a:spcBef>
                <a:spcPct val="0"/>
              </a:spcBef>
              <a:spcAft>
                <a:spcPct val="0"/>
              </a:spcAft>
              <a:buFont typeface="Arial" pitchFamily="34" charset="0"/>
              <a:buChar char="•"/>
            </a:pPr>
            <a:endParaRPr lang="en-US" sz="1400" dirty="0">
              <a:solidFill>
                <a:prstClr val="black"/>
              </a:solidFill>
              <a:latin typeface="Times New Roman" pitchFamily="18" charset="0"/>
              <a:cs typeface="Times New Roman" pitchFamily="18" charset="0"/>
            </a:endParaRPr>
          </a:p>
          <a:p>
            <a:pPr defTabSz="914400" fontAlgn="base">
              <a:spcBef>
                <a:spcPct val="0"/>
              </a:spcBef>
              <a:spcAft>
                <a:spcPct val="0"/>
              </a:spcAft>
            </a:pPr>
            <a:endParaRPr lang="en-US" sz="1400" dirty="0">
              <a:solidFill>
                <a:prstClr val="black"/>
              </a:solidFill>
              <a:latin typeface="Times New Roman" pitchFamily="18" charset="0"/>
              <a:cs typeface="Times New Roman" pitchFamily="18" charset="0"/>
            </a:endParaRPr>
          </a:p>
          <a:p>
            <a:pPr defTabSz="914400" fontAlgn="base">
              <a:spcBef>
                <a:spcPct val="0"/>
              </a:spcBef>
              <a:spcAft>
                <a:spcPct val="0"/>
              </a:spcAft>
              <a:buFont typeface="Arial" pitchFamily="34" charset="0"/>
              <a:buChar char="•"/>
            </a:pPr>
            <a:r>
              <a:rPr lang="en-US" sz="1400" dirty="0">
                <a:solidFill>
                  <a:prstClr val="black"/>
                </a:solidFill>
                <a:latin typeface="Times New Roman" pitchFamily="18" charset="0"/>
                <a:cs typeface="Times New Roman" pitchFamily="18" charset="0"/>
              </a:rPr>
              <a:t>Working on </a:t>
            </a:r>
            <a:r>
              <a:rPr lang="en-US" sz="1400" dirty="0" smtClean="0">
                <a:solidFill>
                  <a:prstClr val="black"/>
                </a:solidFill>
                <a:latin typeface="Times New Roman" pitchFamily="18" charset="0"/>
                <a:cs typeface="Times New Roman" pitchFamily="18" charset="0"/>
              </a:rPr>
              <a:t>intervention that is uninteresting &amp; difficult for Jacob. </a:t>
            </a:r>
            <a:endParaRPr lang="en-US" sz="1400" dirty="0">
              <a:solidFill>
                <a:prstClr val="black"/>
              </a:solidFill>
              <a:latin typeface="Times New Roman" pitchFamily="18" charset="0"/>
              <a:cs typeface="Times New Roman" pitchFamily="18" charset="0"/>
            </a:endParaRPr>
          </a:p>
        </p:txBody>
      </p:sp>
      <p:sp>
        <p:nvSpPr>
          <p:cNvPr id="25601" name="Rectangle 1"/>
          <p:cNvSpPr>
            <a:spLocks noChangeArrowheads="1"/>
          </p:cNvSpPr>
          <p:nvPr/>
        </p:nvSpPr>
        <p:spPr bwMode="auto">
          <a:xfrm>
            <a:off x="6172201" y="457200"/>
            <a:ext cx="2005884" cy="2743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defTabSz="914400" fontAlgn="base">
              <a:spcBef>
                <a:spcPct val="0"/>
              </a:spcBef>
              <a:spcAft>
                <a:spcPct val="0"/>
              </a:spcAft>
            </a:pPr>
            <a:r>
              <a:rPr lang="en-US" sz="1200" b="1" dirty="0">
                <a:solidFill>
                  <a:prstClr val="black"/>
                </a:solidFill>
                <a:latin typeface="Times New Roman" pitchFamily="18" charset="0"/>
                <a:ea typeface="Times New Roman" pitchFamily="18" charset="0"/>
                <a:cs typeface="Times New Roman" pitchFamily="18" charset="0"/>
              </a:rPr>
              <a:t>Problem Behavior</a:t>
            </a:r>
          </a:p>
          <a:p>
            <a:pPr algn="ctr" defTabSz="914400" fontAlgn="base">
              <a:spcBef>
                <a:spcPct val="0"/>
              </a:spcBef>
              <a:spcAft>
                <a:spcPct val="0"/>
              </a:spcAft>
            </a:pPr>
            <a:endParaRPr lang="en-US" sz="1200" b="1" dirty="0">
              <a:solidFill>
                <a:prstClr val="black"/>
              </a:solidFill>
              <a:latin typeface="Times New Roman" pitchFamily="18" charset="0"/>
              <a:cs typeface="Times New Roman" pitchFamily="18" charset="0"/>
            </a:endParaRPr>
          </a:p>
          <a:p>
            <a:pPr defTabSz="914400" fontAlgn="base">
              <a:spcBef>
                <a:spcPct val="0"/>
              </a:spcBef>
              <a:spcAft>
                <a:spcPct val="0"/>
              </a:spcAft>
              <a:buFont typeface="Arial" pitchFamily="34" charset="0"/>
              <a:buChar char="•"/>
            </a:pPr>
            <a:r>
              <a:rPr lang="en-US" sz="1400" dirty="0" smtClean="0">
                <a:solidFill>
                  <a:prstClr val="black"/>
                </a:solidFill>
                <a:latin typeface="Times New Roman" pitchFamily="18" charset="0"/>
                <a:cs typeface="Times New Roman" pitchFamily="18" charset="0"/>
              </a:rPr>
              <a:t>Jacob travels around the classroom, finding other things to do, plays with objects, talks to peers, sits by the window, etc.</a:t>
            </a:r>
          </a:p>
          <a:p>
            <a:pPr defTabSz="914400" fontAlgn="base">
              <a:spcBef>
                <a:spcPct val="0"/>
              </a:spcBef>
              <a:spcAft>
                <a:spcPct val="0"/>
              </a:spcAft>
              <a:buFont typeface="Arial" pitchFamily="34" charset="0"/>
              <a:buChar char="•"/>
            </a:pPr>
            <a:endParaRPr lang="en-US" sz="1400" dirty="0">
              <a:solidFill>
                <a:prstClr val="black"/>
              </a:solidFill>
              <a:latin typeface="Times New Roman" pitchFamily="18" charset="0"/>
              <a:cs typeface="Times New Roman" pitchFamily="18" charset="0"/>
            </a:endParaRPr>
          </a:p>
          <a:p>
            <a:pPr defTabSz="914400" fontAlgn="base">
              <a:spcBef>
                <a:spcPct val="0"/>
              </a:spcBef>
              <a:spcAft>
                <a:spcPct val="0"/>
              </a:spcAft>
              <a:buFont typeface="Arial" pitchFamily="34" charset="0"/>
              <a:buChar char="•"/>
            </a:pPr>
            <a:r>
              <a:rPr lang="en-US" sz="1400" dirty="0">
                <a:solidFill>
                  <a:prstClr val="black"/>
                </a:solidFill>
                <a:latin typeface="Times New Roman" pitchFamily="18" charset="0"/>
                <a:cs typeface="Times New Roman" pitchFamily="18" charset="0"/>
              </a:rPr>
              <a:t>Refuses </a:t>
            </a:r>
            <a:r>
              <a:rPr lang="en-US" sz="1400" dirty="0" smtClean="0">
                <a:solidFill>
                  <a:prstClr val="black"/>
                </a:solidFill>
                <a:latin typeface="Times New Roman" pitchFamily="18" charset="0"/>
                <a:cs typeface="Times New Roman" pitchFamily="18" charset="0"/>
              </a:rPr>
              <a:t>to do work, puts head down, gets out of seat and goes to the window, turns body around, etc. </a:t>
            </a:r>
            <a:endParaRPr lang="en-US" sz="1400" dirty="0">
              <a:solidFill>
                <a:prstClr val="black"/>
              </a:solidFill>
              <a:latin typeface="Times New Roman" pitchFamily="18" charset="0"/>
              <a:cs typeface="Times New Roman" pitchFamily="18" charset="0"/>
            </a:endParaRPr>
          </a:p>
        </p:txBody>
      </p:sp>
      <p:sp>
        <p:nvSpPr>
          <p:cNvPr id="25609" name="Rectangle 9"/>
          <p:cNvSpPr>
            <a:spLocks noChangeArrowheads="1"/>
          </p:cNvSpPr>
          <p:nvPr/>
        </p:nvSpPr>
        <p:spPr bwMode="auto">
          <a:xfrm>
            <a:off x="8458200" y="457200"/>
            <a:ext cx="1828800" cy="2743200"/>
          </a:xfrm>
          <a:prstGeom prst="rect">
            <a:avLst/>
          </a:prstGeom>
          <a:solidFill>
            <a:srgbClr val="FFFFFF"/>
          </a:solidFill>
          <a:ln w="9525">
            <a:solidFill>
              <a:srgbClr val="000000"/>
            </a:solidFill>
            <a:miter lim="800000"/>
            <a:headEnd/>
            <a:tailEnd/>
          </a:ln>
        </p:spPr>
        <p:txBody>
          <a:bodyPr vert="horz" wrap="square" lIns="0" tIns="0" rIns="0" bIns="0" numCol="1" anchor="t" anchorCtr="0" compatLnSpc="1">
            <a:prstTxWarp prst="textNoShape">
              <a:avLst/>
            </a:prstTxWarp>
          </a:bodyPr>
          <a:lstStyle/>
          <a:p>
            <a:pPr algn="ctr" defTabSz="914400" eaLnBrk="0" fontAlgn="base" hangingPunct="0">
              <a:spcBef>
                <a:spcPct val="0"/>
              </a:spcBef>
              <a:spcAft>
                <a:spcPct val="0"/>
              </a:spcAft>
            </a:pPr>
            <a:r>
              <a:rPr lang="en-US" sz="1200" b="1" dirty="0">
                <a:solidFill>
                  <a:prstClr val="black"/>
                </a:solidFill>
                <a:latin typeface="Times New Roman" pitchFamily="18" charset="0"/>
                <a:cs typeface="Times New Roman" pitchFamily="18" charset="0"/>
              </a:rPr>
              <a:t>Get or Avoid</a:t>
            </a:r>
          </a:p>
          <a:p>
            <a:pPr algn="ctr" defTabSz="914400" eaLnBrk="0" fontAlgn="base" hangingPunct="0">
              <a:spcBef>
                <a:spcPct val="0"/>
              </a:spcBef>
              <a:spcAft>
                <a:spcPct val="0"/>
              </a:spcAft>
            </a:pPr>
            <a:endParaRPr lang="en-US" sz="1200" b="1" dirty="0">
              <a:solidFill>
                <a:prstClr val="black"/>
              </a:solidFill>
              <a:latin typeface="Times New Roman" pitchFamily="18" charset="0"/>
              <a:cs typeface="Times New Roman" pitchFamily="18" charset="0"/>
            </a:endParaRPr>
          </a:p>
          <a:p>
            <a:pPr defTabSz="914400" eaLnBrk="0" fontAlgn="base" hangingPunct="0">
              <a:spcBef>
                <a:spcPct val="0"/>
              </a:spcBef>
              <a:spcAft>
                <a:spcPct val="0"/>
              </a:spcAft>
              <a:buFont typeface="Arial" pitchFamily="34" charset="0"/>
              <a:buChar char="•"/>
            </a:pPr>
            <a:r>
              <a:rPr lang="en-US" sz="1400" dirty="0">
                <a:solidFill>
                  <a:prstClr val="black"/>
                </a:solidFill>
                <a:latin typeface="Times New Roman" pitchFamily="18" charset="0"/>
                <a:cs typeface="Times New Roman" pitchFamily="18" charset="0"/>
              </a:rPr>
              <a:t>Avoid doing school work</a:t>
            </a:r>
          </a:p>
          <a:p>
            <a:pPr defTabSz="914400" eaLnBrk="0" fontAlgn="base" hangingPunct="0">
              <a:spcBef>
                <a:spcPct val="0"/>
              </a:spcBef>
              <a:spcAft>
                <a:spcPct val="0"/>
              </a:spcAft>
              <a:buFont typeface="Arial" pitchFamily="34" charset="0"/>
              <a:buChar char="•"/>
            </a:pPr>
            <a:endParaRPr lang="en-US" sz="1400" dirty="0">
              <a:solidFill>
                <a:prstClr val="black"/>
              </a:solidFill>
              <a:latin typeface="Times New Roman" pitchFamily="18" charset="0"/>
              <a:cs typeface="Times New Roman" pitchFamily="18" charset="0"/>
            </a:endParaRPr>
          </a:p>
          <a:p>
            <a:pPr defTabSz="914400" eaLnBrk="0" fontAlgn="base" hangingPunct="0">
              <a:spcBef>
                <a:spcPct val="0"/>
              </a:spcBef>
              <a:spcAft>
                <a:spcPct val="0"/>
              </a:spcAft>
              <a:buFont typeface="Arial" pitchFamily="34" charset="0"/>
              <a:buChar char="•"/>
            </a:pPr>
            <a:endParaRPr lang="en-US" sz="1400" dirty="0">
              <a:solidFill>
                <a:prstClr val="black"/>
              </a:solidFill>
              <a:latin typeface="Times New Roman" pitchFamily="18" charset="0"/>
              <a:cs typeface="Times New Roman" pitchFamily="18" charset="0"/>
            </a:endParaRPr>
          </a:p>
          <a:p>
            <a:pPr defTabSz="914400" eaLnBrk="0" fontAlgn="base" hangingPunct="0">
              <a:spcBef>
                <a:spcPct val="0"/>
              </a:spcBef>
              <a:spcAft>
                <a:spcPct val="0"/>
              </a:spcAft>
              <a:buFont typeface="Arial" pitchFamily="34" charset="0"/>
              <a:buChar char="•"/>
            </a:pPr>
            <a:endParaRPr lang="en-US" sz="1400" dirty="0">
              <a:solidFill>
                <a:prstClr val="black"/>
              </a:solidFill>
              <a:latin typeface="Times New Roman" pitchFamily="18" charset="0"/>
              <a:cs typeface="Times New Roman" pitchFamily="18" charset="0"/>
            </a:endParaRPr>
          </a:p>
          <a:p>
            <a:pPr defTabSz="914400" eaLnBrk="0" fontAlgn="base" hangingPunct="0">
              <a:spcBef>
                <a:spcPct val="0"/>
              </a:spcBef>
              <a:spcAft>
                <a:spcPct val="0"/>
              </a:spcAft>
              <a:buFont typeface="Arial" pitchFamily="34" charset="0"/>
              <a:buChar char="•"/>
            </a:pPr>
            <a:endParaRPr lang="en-US" sz="1400" dirty="0">
              <a:solidFill>
                <a:prstClr val="black"/>
              </a:solidFill>
              <a:latin typeface="Times New Roman" pitchFamily="18" charset="0"/>
              <a:cs typeface="Times New Roman" pitchFamily="18" charset="0"/>
            </a:endParaRPr>
          </a:p>
          <a:p>
            <a:pPr defTabSz="914400" eaLnBrk="0" fontAlgn="base" hangingPunct="0">
              <a:spcBef>
                <a:spcPct val="0"/>
              </a:spcBef>
              <a:spcAft>
                <a:spcPct val="0"/>
              </a:spcAft>
              <a:buFont typeface="Arial" pitchFamily="34" charset="0"/>
              <a:buChar char="•"/>
            </a:pPr>
            <a:endParaRPr lang="en-US" sz="1400" dirty="0">
              <a:solidFill>
                <a:prstClr val="black"/>
              </a:solidFill>
              <a:latin typeface="Times New Roman" pitchFamily="18" charset="0"/>
              <a:cs typeface="Times New Roman" pitchFamily="18" charset="0"/>
            </a:endParaRPr>
          </a:p>
          <a:p>
            <a:pPr defTabSz="914400" eaLnBrk="0" fontAlgn="base" hangingPunct="0">
              <a:spcBef>
                <a:spcPct val="0"/>
              </a:spcBef>
              <a:spcAft>
                <a:spcPct val="0"/>
              </a:spcAft>
              <a:buFont typeface="Arial" pitchFamily="34" charset="0"/>
              <a:buChar char="•"/>
            </a:pPr>
            <a:r>
              <a:rPr lang="en-US" sz="1400" dirty="0">
                <a:solidFill>
                  <a:prstClr val="black"/>
                </a:solidFill>
                <a:latin typeface="Times New Roman" pitchFamily="18" charset="0"/>
                <a:cs typeface="Times New Roman" pitchFamily="18" charset="0"/>
              </a:rPr>
              <a:t>Avoids </a:t>
            </a:r>
            <a:r>
              <a:rPr lang="en-US" sz="1400" dirty="0" smtClean="0">
                <a:solidFill>
                  <a:prstClr val="black"/>
                </a:solidFill>
                <a:latin typeface="Times New Roman" pitchFamily="18" charset="0"/>
                <a:cs typeface="Times New Roman" pitchFamily="18" charset="0"/>
              </a:rPr>
              <a:t>doing uninteresting and difficult work </a:t>
            </a:r>
            <a:endParaRPr lang="en-US" sz="1400" dirty="0">
              <a:solidFill>
                <a:prstClr val="black"/>
              </a:solidFill>
              <a:latin typeface="Times New Roman" pitchFamily="18" charset="0"/>
              <a:cs typeface="Times New Roman" pitchFamily="18" charset="0"/>
            </a:endParaRPr>
          </a:p>
          <a:p>
            <a:pPr defTabSz="914400" eaLnBrk="0" fontAlgn="base" hangingPunct="0">
              <a:spcBef>
                <a:spcPct val="0"/>
              </a:spcBef>
              <a:spcAft>
                <a:spcPct val="0"/>
              </a:spcAft>
            </a:pPr>
            <a:endParaRPr lang="en-US" dirty="0">
              <a:solidFill>
                <a:prstClr val="black"/>
              </a:solidFill>
              <a:latin typeface="Arial" pitchFamily="34" charset="0"/>
              <a:cs typeface="Arial" pitchFamily="34" charset="0"/>
            </a:endParaRPr>
          </a:p>
        </p:txBody>
      </p:sp>
      <p:sp>
        <p:nvSpPr>
          <p:cNvPr id="25602" name="Rectangle 2"/>
          <p:cNvSpPr>
            <a:spLocks noChangeArrowheads="1"/>
          </p:cNvSpPr>
          <p:nvPr/>
        </p:nvSpPr>
        <p:spPr bwMode="auto">
          <a:xfrm>
            <a:off x="1524000" y="3352800"/>
            <a:ext cx="3276600" cy="2438400"/>
          </a:xfrm>
          <a:prstGeom prst="rect">
            <a:avLst/>
          </a:prstGeom>
          <a:solidFill>
            <a:srgbClr val="FFFFFF"/>
          </a:solidFill>
          <a:ln w="9525">
            <a:solidFill>
              <a:srgbClr val="000000"/>
            </a:solidFill>
            <a:miter lim="800000"/>
            <a:headEnd/>
            <a:tailEnd/>
          </a:ln>
        </p:spPr>
        <p:txBody>
          <a:bodyPr vert="horz" wrap="square" lIns="0" tIns="0" rIns="0" bIns="0" numCol="1" anchor="t" anchorCtr="0" compatLnSpc="1">
            <a:prstTxWarp prst="textNoShape">
              <a:avLst/>
            </a:prstTxWarp>
          </a:bodyPr>
          <a:lstStyle/>
          <a:p>
            <a:pPr algn="ctr" defTabSz="914400" fontAlgn="base">
              <a:spcBef>
                <a:spcPct val="0"/>
              </a:spcBef>
              <a:spcAft>
                <a:spcPct val="0"/>
              </a:spcAft>
            </a:pPr>
            <a:r>
              <a:rPr lang="en-US" sz="1200" b="1" dirty="0">
                <a:solidFill>
                  <a:prstClr val="black"/>
                </a:solidFill>
                <a:latin typeface="Times New Roman" pitchFamily="18" charset="0"/>
                <a:cs typeface="Times New Roman" pitchFamily="18" charset="0"/>
              </a:rPr>
              <a:t>POSITIVE BEHAVIOR SUPPORTS</a:t>
            </a:r>
          </a:p>
          <a:p>
            <a:pPr defTabSz="914400" fontAlgn="base">
              <a:spcBef>
                <a:spcPct val="0"/>
              </a:spcBef>
              <a:spcAft>
                <a:spcPct val="0"/>
              </a:spcAft>
            </a:pPr>
            <a:endParaRPr lang="en-US" sz="1200" b="1" dirty="0">
              <a:solidFill>
                <a:prstClr val="black"/>
              </a:solidFill>
              <a:latin typeface="Times New Roman" pitchFamily="18" charset="0"/>
              <a:cs typeface="Times New Roman" pitchFamily="18" charset="0"/>
            </a:endParaRPr>
          </a:p>
          <a:p>
            <a:pPr defTabSz="914400" fontAlgn="base">
              <a:spcBef>
                <a:spcPct val="0"/>
              </a:spcBef>
              <a:spcAft>
                <a:spcPct val="0"/>
              </a:spcAft>
              <a:buFont typeface="Arial" pitchFamily="34" charset="0"/>
              <a:buChar char="•"/>
            </a:pPr>
            <a:r>
              <a:rPr lang="en-US" sz="1400" dirty="0" smtClean="0">
                <a:solidFill>
                  <a:prstClr val="black"/>
                </a:solidFill>
                <a:latin typeface="Times New Roman" pitchFamily="18" charset="0"/>
                <a:cs typeface="Times New Roman" pitchFamily="18" charset="0"/>
              </a:rPr>
              <a:t>Seat Jacob close to Mrs. W in order to receive praise for on-task behavior, which will encourage Jacob to stay on task and seek help if needed.</a:t>
            </a:r>
            <a:endParaRPr lang="en-US" sz="1400" dirty="0">
              <a:solidFill>
                <a:prstClr val="black"/>
              </a:solidFill>
              <a:latin typeface="Times New Roman" pitchFamily="18" charset="0"/>
              <a:cs typeface="Times New Roman" pitchFamily="18" charset="0"/>
            </a:endParaRPr>
          </a:p>
          <a:p>
            <a:pPr defTabSz="914400" fontAlgn="base">
              <a:spcBef>
                <a:spcPct val="0"/>
              </a:spcBef>
              <a:spcAft>
                <a:spcPct val="0"/>
              </a:spcAft>
              <a:buFont typeface="Arial" pitchFamily="34" charset="0"/>
              <a:buChar char="•"/>
            </a:pPr>
            <a:endParaRPr lang="en-US" sz="1400" dirty="0">
              <a:solidFill>
                <a:prstClr val="black"/>
              </a:solidFill>
              <a:latin typeface="Times New Roman" pitchFamily="18" charset="0"/>
              <a:cs typeface="Times New Roman" pitchFamily="18" charset="0"/>
            </a:endParaRPr>
          </a:p>
          <a:p>
            <a:pPr defTabSz="914400" fontAlgn="base">
              <a:spcBef>
                <a:spcPct val="0"/>
              </a:spcBef>
              <a:spcAft>
                <a:spcPct val="0"/>
              </a:spcAft>
              <a:buFont typeface="Arial" pitchFamily="34" charset="0"/>
              <a:buChar char="•"/>
            </a:pPr>
            <a:r>
              <a:rPr lang="en-US" sz="1400" dirty="0">
                <a:solidFill>
                  <a:prstClr val="black"/>
                </a:solidFill>
                <a:latin typeface="Times New Roman" pitchFamily="18" charset="0"/>
                <a:cs typeface="Times New Roman" pitchFamily="18" charset="0"/>
              </a:rPr>
              <a:t>Reinforce </a:t>
            </a:r>
            <a:r>
              <a:rPr lang="en-US" sz="1400" dirty="0" smtClean="0">
                <a:solidFill>
                  <a:prstClr val="black"/>
                </a:solidFill>
                <a:latin typeface="Times New Roman" pitchFamily="18" charset="0"/>
                <a:cs typeface="Times New Roman" pitchFamily="18" charset="0"/>
              </a:rPr>
              <a:t>Jacob for completion of Reading Intervention with an activity he is interested in (iPad). </a:t>
            </a:r>
            <a:endParaRPr lang="en-US" sz="1400" dirty="0">
              <a:solidFill>
                <a:prstClr val="black"/>
              </a:solidFill>
              <a:latin typeface="Times New Roman" pitchFamily="18" charset="0"/>
              <a:cs typeface="Times New Roman" pitchFamily="18" charset="0"/>
            </a:endParaRPr>
          </a:p>
          <a:p>
            <a:pPr defTabSz="914400" fontAlgn="base">
              <a:spcBef>
                <a:spcPct val="0"/>
              </a:spcBef>
              <a:spcAft>
                <a:spcPct val="0"/>
              </a:spcAft>
              <a:buFont typeface="Arial" pitchFamily="34" charset="0"/>
              <a:buChar char="•"/>
            </a:pPr>
            <a:endParaRPr lang="en-US" sz="1400" dirty="0">
              <a:solidFill>
                <a:prstClr val="black"/>
              </a:solidFill>
              <a:latin typeface="Times New Roman" pitchFamily="18" charset="0"/>
              <a:cs typeface="Times New Roman" pitchFamily="18" charset="0"/>
            </a:endParaRPr>
          </a:p>
          <a:p>
            <a:pPr defTabSz="914400" eaLnBrk="0" fontAlgn="base" hangingPunct="0">
              <a:spcBef>
                <a:spcPct val="0"/>
              </a:spcBef>
              <a:spcAft>
                <a:spcPct val="0"/>
              </a:spcAft>
            </a:pPr>
            <a:endParaRPr lang="en-US" dirty="0">
              <a:solidFill>
                <a:prstClr val="black"/>
              </a:solidFill>
              <a:latin typeface="Arial" pitchFamily="34" charset="0"/>
              <a:cs typeface="Arial" pitchFamily="34" charset="0"/>
            </a:endParaRPr>
          </a:p>
        </p:txBody>
      </p:sp>
      <p:sp>
        <p:nvSpPr>
          <p:cNvPr id="25608" name="Rectangle 8"/>
          <p:cNvSpPr>
            <a:spLocks noChangeArrowheads="1"/>
          </p:cNvSpPr>
          <p:nvPr/>
        </p:nvSpPr>
        <p:spPr bwMode="auto">
          <a:xfrm>
            <a:off x="4876800" y="3352800"/>
            <a:ext cx="2667000" cy="2438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defTabSz="914400" fontAlgn="base">
              <a:spcBef>
                <a:spcPct val="0"/>
              </a:spcBef>
              <a:spcAft>
                <a:spcPct val="0"/>
              </a:spcAft>
            </a:pPr>
            <a:r>
              <a:rPr lang="en-US" sz="1200" b="1" dirty="0">
                <a:solidFill>
                  <a:prstClr val="black"/>
                </a:solidFill>
                <a:latin typeface="Times New Roman" pitchFamily="18" charset="0"/>
                <a:ea typeface="Times New Roman" pitchFamily="18" charset="0"/>
                <a:cs typeface="Times New Roman" pitchFamily="18" charset="0"/>
              </a:rPr>
              <a:t>NEW BEHAVIOR</a:t>
            </a:r>
          </a:p>
          <a:p>
            <a:pPr defTabSz="914400" fontAlgn="base">
              <a:spcBef>
                <a:spcPct val="0"/>
              </a:spcBef>
              <a:spcAft>
                <a:spcPct val="0"/>
              </a:spcAft>
              <a:buFont typeface="Arial" pitchFamily="34" charset="0"/>
              <a:buChar char="•"/>
            </a:pPr>
            <a:endParaRPr lang="en-US" sz="1200" dirty="0">
              <a:solidFill>
                <a:prstClr val="black"/>
              </a:solidFill>
              <a:latin typeface="Times New Roman" pitchFamily="18" charset="0"/>
              <a:ea typeface="Times New Roman" pitchFamily="18" charset="0"/>
              <a:cs typeface="Times New Roman" pitchFamily="18" charset="0"/>
            </a:endParaRPr>
          </a:p>
          <a:p>
            <a:pPr defTabSz="914400" fontAlgn="base">
              <a:spcBef>
                <a:spcPct val="0"/>
              </a:spcBef>
              <a:spcAft>
                <a:spcPct val="0"/>
              </a:spcAft>
              <a:buFont typeface="Arial" pitchFamily="34" charset="0"/>
              <a:buChar char="•"/>
            </a:pPr>
            <a:r>
              <a:rPr lang="en-US" sz="1400" dirty="0" smtClean="0">
                <a:solidFill>
                  <a:prstClr val="black"/>
                </a:solidFill>
                <a:latin typeface="Times New Roman" pitchFamily="18" charset="0"/>
                <a:ea typeface="Times New Roman" pitchFamily="18" charset="0"/>
                <a:cs typeface="Times New Roman" pitchFamily="18" charset="0"/>
              </a:rPr>
              <a:t>Jacob </a:t>
            </a:r>
            <a:r>
              <a:rPr lang="en-US" sz="1400" dirty="0">
                <a:solidFill>
                  <a:prstClr val="black"/>
                </a:solidFill>
                <a:latin typeface="Times New Roman" pitchFamily="18" charset="0"/>
                <a:ea typeface="Times New Roman" pitchFamily="18" charset="0"/>
                <a:cs typeface="Times New Roman" pitchFamily="18" charset="0"/>
              </a:rPr>
              <a:t>will be productive when working </a:t>
            </a:r>
            <a:r>
              <a:rPr lang="en-US" sz="1400" dirty="0" smtClean="0">
                <a:solidFill>
                  <a:prstClr val="black"/>
                </a:solidFill>
                <a:latin typeface="Times New Roman" pitchFamily="18" charset="0"/>
                <a:ea typeface="Times New Roman" pitchFamily="18" charset="0"/>
                <a:cs typeface="Times New Roman" pitchFamily="18" charset="0"/>
              </a:rPr>
              <a:t>during center time and will move forward through difficult tasks.</a:t>
            </a:r>
            <a:endParaRPr lang="en-US" sz="1400" dirty="0">
              <a:solidFill>
                <a:prstClr val="black"/>
              </a:solidFill>
              <a:latin typeface="Times New Roman" pitchFamily="18" charset="0"/>
              <a:ea typeface="Times New Roman" pitchFamily="18" charset="0"/>
              <a:cs typeface="Times New Roman" pitchFamily="18" charset="0"/>
            </a:endParaRPr>
          </a:p>
          <a:p>
            <a:pPr defTabSz="914400" fontAlgn="base">
              <a:spcBef>
                <a:spcPct val="0"/>
              </a:spcBef>
              <a:spcAft>
                <a:spcPct val="0"/>
              </a:spcAft>
              <a:buFont typeface="Arial" pitchFamily="34" charset="0"/>
              <a:buChar char="•"/>
            </a:pPr>
            <a:endParaRPr lang="en-US" sz="1400" dirty="0">
              <a:solidFill>
                <a:prstClr val="black"/>
              </a:solidFill>
              <a:latin typeface="Times New Roman" pitchFamily="18" charset="0"/>
              <a:ea typeface="Times New Roman" pitchFamily="18" charset="0"/>
              <a:cs typeface="Times New Roman" pitchFamily="18" charset="0"/>
            </a:endParaRPr>
          </a:p>
          <a:p>
            <a:pPr defTabSz="914400" fontAlgn="base">
              <a:spcBef>
                <a:spcPct val="0"/>
              </a:spcBef>
              <a:spcAft>
                <a:spcPct val="0"/>
              </a:spcAft>
              <a:buFont typeface="Arial" pitchFamily="34" charset="0"/>
              <a:buChar char="•"/>
            </a:pPr>
            <a:r>
              <a:rPr lang="en-US" sz="1400" dirty="0" smtClean="0">
                <a:solidFill>
                  <a:prstClr val="black"/>
                </a:solidFill>
                <a:latin typeface="Times New Roman" pitchFamily="18" charset="0"/>
                <a:ea typeface="Times New Roman" pitchFamily="18" charset="0"/>
                <a:cs typeface="Times New Roman" pitchFamily="18" charset="0"/>
              </a:rPr>
              <a:t>Jacob will stay motivated during Reading Intervention in order to reach iPad reward. </a:t>
            </a:r>
            <a:endParaRPr lang="en-US" sz="1400" dirty="0">
              <a:solidFill>
                <a:prstClr val="black"/>
              </a:solidFill>
              <a:latin typeface="Times New Roman" pitchFamily="18" charset="0"/>
              <a:ea typeface="Times New Roman" pitchFamily="18" charset="0"/>
              <a:cs typeface="Times New Roman" pitchFamily="18" charset="0"/>
            </a:endParaRPr>
          </a:p>
          <a:p>
            <a:pPr defTabSz="914400" fontAlgn="base">
              <a:spcBef>
                <a:spcPct val="0"/>
              </a:spcBef>
              <a:spcAft>
                <a:spcPct val="0"/>
              </a:spcAft>
              <a:buFont typeface="Arial" pitchFamily="34" charset="0"/>
              <a:buChar char="•"/>
            </a:pPr>
            <a:endParaRPr lang="en-US" sz="1400" dirty="0">
              <a:solidFill>
                <a:prstClr val="black"/>
              </a:solidFill>
              <a:latin typeface="Arial" pitchFamily="34" charset="0"/>
              <a:ea typeface="Times New Roman" pitchFamily="18" charset="0"/>
              <a:cs typeface="Arial" pitchFamily="34" charset="0"/>
            </a:endParaRPr>
          </a:p>
          <a:p>
            <a:pPr defTabSz="914400" fontAlgn="base">
              <a:spcBef>
                <a:spcPct val="0"/>
              </a:spcBef>
              <a:spcAft>
                <a:spcPct val="0"/>
              </a:spcAft>
            </a:pPr>
            <a:endParaRPr lang="en-US" sz="1200" b="1" dirty="0">
              <a:solidFill>
                <a:prstClr val="black"/>
              </a:solidFill>
              <a:latin typeface="Arial" pitchFamily="34" charset="0"/>
              <a:cs typeface="Arial" pitchFamily="34" charset="0"/>
            </a:endParaRPr>
          </a:p>
          <a:p>
            <a:pPr defTabSz="914400" fontAlgn="base">
              <a:spcBef>
                <a:spcPct val="0"/>
              </a:spcBef>
              <a:spcAft>
                <a:spcPct val="0"/>
              </a:spcAft>
            </a:pPr>
            <a:endParaRPr lang="en-US" dirty="0">
              <a:solidFill>
                <a:prstClr val="black"/>
              </a:solidFill>
              <a:latin typeface="Times New Roman" pitchFamily="18" charset="0"/>
              <a:cs typeface="Times New Roman" pitchFamily="18" charset="0"/>
            </a:endParaRPr>
          </a:p>
        </p:txBody>
      </p:sp>
      <p:sp>
        <p:nvSpPr>
          <p:cNvPr id="25603" name="Rectangle 3"/>
          <p:cNvSpPr>
            <a:spLocks noChangeArrowheads="1"/>
          </p:cNvSpPr>
          <p:nvPr/>
        </p:nvSpPr>
        <p:spPr bwMode="auto">
          <a:xfrm>
            <a:off x="7620000" y="3352800"/>
            <a:ext cx="2819400" cy="2438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r>
              <a:rPr lang="en-US" sz="1200" b="1" dirty="0">
                <a:solidFill>
                  <a:prstClr val="black"/>
                </a:solidFill>
                <a:latin typeface="Times New Roman" pitchFamily="18" charset="0"/>
                <a:ea typeface="Times New Roman" pitchFamily="18" charset="0"/>
                <a:cs typeface="Times New Roman" pitchFamily="18" charset="0"/>
              </a:rPr>
              <a:t>CONSEQUENCES</a:t>
            </a:r>
          </a:p>
          <a:p>
            <a:pPr defTabSz="914400" fontAlgn="base">
              <a:spcBef>
                <a:spcPct val="0"/>
              </a:spcBef>
              <a:spcAft>
                <a:spcPct val="0"/>
              </a:spcAft>
            </a:pPr>
            <a:endParaRPr lang="en-US" sz="1200" b="1" dirty="0">
              <a:solidFill>
                <a:prstClr val="black"/>
              </a:solidFill>
              <a:latin typeface="Times New Roman" pitchFamily="18" charset="0"/>
              <a:ea typeface="Times New Roman" pitchFamily="18" charset="0"/>
              <a:cs typeface="Times New Roman" pitchFamily="18" charset="0"/>
            </a:endParaRPr>
          </a:p>
          <a:p>
            <a:pPr defTabSz="914400" fontAlgn="base">
              <a:spcBef>
                <a:spcPct val="0"/>
              </a:spcBef>
              <a:spcAft>
                <a:spcPct val="0"/>
              </a:spcAft>
              <a:buFont typeface="Arial" pitchFamily="34" charset="0"/>
              <a:buChar char="•"/>
            </a:pPr>
            <a:r>
              <a:rPr lang="en-US" sz="1400" dirty="0" smtClean="0">
                <a:solidFill>
                  <a:prstClr val="black"/>
                </a:solidFill>
                <a:latin typeface="Times New Roman" pitchFamily="18" charset="0"/>
                <a:ea typeface="Times New Roman" pitchFamily="18" charset="0"/>
                <a:cs typeface="Times New Roman" pitchFamily="18" charset="0"/>
              </a:rPr>
              <a:t>Jacob will be able to stay on-task during center time, as well as motivated to complete difficult tasks.</a:t>
            </a:r>
            <a:endParaRPr lang="en-US" sz="1400" dirty="0">
              <a:solidFill>
                <a:prstClr val="black"/>
              </a:solidFill>
              <a:latin typeface="Times New Roman" pitchFamily="18" charset="0"/>
              <a:ea typeface="Times New Roman" pitchFamily="18" charset="0"/>
              <a:cs typeface="Times New Roman" pitchFamily="18" charset="0"/>
            </a:endParaRPr>
          </a:p>
          <a:p>
            <a:pPr defTabSz="914400" fontAlgn="base">
              <a:spcBef>
                <a:spcPct val="0"/>
              </a:spcBef>
              <a:spcAft>
                <a:spcPct val="0"/>
              </a:spcAft>
              <a:buFont typeface="Arial" pitchFamily="34" charset="0"/>
              <a:buChar char="•"/>
            </a:pPr>
            <a:endParaRPr lang="en-US" sz="1400" dirty="0">
              <a:solidFill>
                <a:prstClr val="black"/>
              </a:solidFill>
              <a:latin typeface="Times New Roman" pitchFamily="18" charset="0"/>
              <a:ea typeface="Times New Roman" pitchFamily="18" charset="0"/>
              <a:cs typeface="Times New Roman" pitchFamily="18" charset="0"/>
            </a:endParaRPr>
          </a:p>
          <a:p>
            <a:pPr defTabSz="914400" fontAlgn="base">
              <a:spcBef>
                <a:spcPct val="0"/>
              </a:spcBef>
              <a:spcAft>
                <a:spcPct val="0"/>
              </a:spcAft>
              <a:buFont typeface="Arial" pitchFamily="34" charset="0"/>
              <a:buChar char="•"/>
            </a:pPr>
            <a:r>
              <a:rPr lang="en-US" sz="1400" dirty="0" smtClean="0">
                <a:solidFill>
                  <a:prstClr val="black"/>
                </a:solidFill>
                <a:latin typeface="Times New Roman" pitchFamily="18" charset="0"/>
                <a:ea typeface="Times New Roman" pitchFamily="18" charset="0"/>
                <a:cs typeface="Times New Roman" pitchFamily="18" charset="0"/>
              </a:rPr>
              <a:t>Jacob will participate in Reading Intervention without refusal and will be rewarded with a turn on the iPad. </a:t>
            </a:r>
            <a:endParaRPr lang="en-US" sz="1400" dirty="0">
              <a:solidFill>
                <a:prstClr val="black"/>
              </a:solidFill>
              <a:latin typeface="Times New Roman" pitchFamily="18" charset="0"/>
              <a:ea typeface="Times New Roman" pitchFamily="18" charset="0"/>
              <a:cs typeface="Times New Roman" pitchFamily="18" charset="0"/>
            </a:endParaRPr>
          </a:p>
          <a:p>
            <a:pPr defTabSz="914400" fontAlgn="base">
              <a:spcBef>
                <a:spcPct val="0"/>
              </a:spcBef>
              <a:spcAft>
                <a:spcPct val="0"/>
              </a:spcAft>
              <a:buFont typeface="Arial" pitchFamily="34" charset="0"/>
              <a:buChar char="•"/>
            </a:pPr>
            <a:endParaRPr lang="en-US" sz="1400" dirty="0">
              <a:solidFill>
                <a:prstClr val="black"/>
              </a:solidFill>
              <a:latin typeface="Times New Roman" pitchFamily="18" charset="0"/>
              <a:ea typeface="Times New Roman" pitchFamily="18" charset="0"/>
              <a:cs typeface="Times New Roman" pitchFamily="18" charset="0"/>
            </a:endParaRPr>
          </a:p>
          <a:p>
            <a:pPr defTabSz="914400" fontAlgn="base">
              <a:spcBef>
                <a:spcPct val="0"/>
              </a:spcBef>
              <a:spcAft>
                <a:spcPct val="0"/>
              </a:spcAft>
            </a:pPr>
            <a:endParaRPr lang="en-US" sz="1200" b="1" dirty="0">
              <a:solidFill>
                <a:prstClr val="black"/>
              </a:solidFill>
              <a:latin typeface="Times New Roman" pitchFamily="18" charset="0"/>
              <a:cs typeface="Times New Roman" pitchFamily="18" charset="0"/>
            </a:endParaRPr>
          </a:p>
          <a:p>
            <a:pPr defTabSz="914400" fontAlgn="base">
              <a:spcBef>
                <a:spcPct val="0"/>
              </a:spcBef>
              <a:spcAft>
                <a:spcPct val="0"/>
              </a:spcAft>
            </a:pPr>
            <a:endParaRPr lang="en-US" sz="1200" b="1" dirty="0">
              <a:solidFill>
                <a:prstClr val="black"/>
              </a:solidFill>
              <a:latin typeface="Arial" pitchFamily="34" charset="0"/>
              <a:ea typeface="Times New Roman" pitchFamily="18" charset="0"/>
              <a:cs typeface="Arial" pitchFamily="34" charset="0"/>
            </a:endParaRPr>
          </a:p>
        </p:txBody>
      </p:sp>
      <p:sp>
        <p:nvSpPr>
          <p:cNvPr id="25606" name="Line 6"/>
          <p:cNvSpPr>
            <a:spLocks noChangeShapeType="1"/>
          </p:cNvSpPr>
          <p:nvPr/>
        </p:nvSpPr>
        <p:spPr bwMode="auto">
          <a:xfrm>
            <a:off x="3429000" y="1828800"/>
            <a:ext cx="30480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5604" name="Line 4"/>
          <p:cNvSpPr>
            <a:spLocks noChangeShapeType="1"/>
          </p:cNvSpPr>
          <p:nvPr/>
        </p:nvSpPr>
        <p:spPr bwMode="auto">
          <a:xfrm>
            <a:off x="5791200" y="1828800"/>
            <a:ext cx="38100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5605" name="Line 5"/>
          <p:cNvSpPr>
            <a:spLocks noChangeShapeType="1"/>
          </p:cNvSpPr>
          <p:nvPr/>
        </p:nvSpPr>
        <p:spPr bwMode="auto">
          <a:xfrm>
            <a:off x="8077200" y="1828800"/>
            <a:ext cx="30480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5613" name="Rectangle 13"/>
          <p:cNvSpPr>
            <a:spLocks noChangeArrowheads="1"/>
          </p:cNvSpPr>
          <p:nvPr/>
        </p:nvSpPr>
        <p:spPr bwMode="auto">
          <a:xfrm>
            <a:off x="1523999" y="5496089"/>
            <a:ext cx="9345769"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endParaRPr lang="en-US" dirty="0">
              <a:solidFill>
                <a:prstClr val="black"/>
              </a:solidFill>
              <a:latin typeface="Arial" pitchFamily="34" charset="0"/>
              <a:cs typeface="Arial" pitchFamily="34" charset="0"/>
            </a:endParaRPr>
          </a:p>
          <a:p>
            <a:pPr defTabSz="914400" eaLnBrk="0" fontAlgn="base" hangingPunct="0">
              <a:spcBef>
                <a:spcPct val="0"/>
              </a:spcBef>
              <a:spcAft>
                <a:spcPct val="0"/>
              </a:spcAft>
            </a:pPr>
            <a:r>
              <a:rPr lang="en-US" sz="1200" b="1" dirty="0">
                <a:solidFill>
                  <a:prstClr val="black"/>
                </a:solidFill>
                <a:latin typeface="Arial" pitchFamily="34" charset="0"/>
                <a:ea typeface="Times New Roman" pitchFamily="18" charset="0"/>
                <a:cs typeface="Arial" pitchFamily="34" charset="0"/>
              </a:rPr>
              <a:t>HYPOTHESIS</a:t>
            </a:r>
            <a:r>
              <a:rPr lang="en-US" sz="1200" dirty="0">
                <a:solidFill>
                  <a:prstClr val="black"/>
                </a:solidFill>
                <a:latin typeface="Arial" pitchFamily="34" charset="0"/>
                <a:ea typeface="Times New Roman" pitchFamily="18" charset="0"/>
                <a:cs typeface="Arial" pitchFamily="34" charset="0"/>
              </a:rPr>
              <a:t>: </a:t>
            </a:r>
            <a:r>
              <a:rPr lang="en-US" sz="1200" dirty="0" smtClean="0">
                <a:solidFill>
                  <a:prstClr val="black"/>
                </a:solidFill>
                <a:latin typeface="Arial" pitchFamily="34" charset="0"/>
                <a:ea typeface="Times New Roman" pitchFamily="18" charset="0"/>
                <a:cs typeface="Arial" pitchFamily="34" charset="0"/>
              </a:rPr>
              <a:t>_____</a:t>
            </a:r>
            <a:r>
              <a:rPr lang="en-US" sz="1200" u="sng" dirty="0" smtClean="0">
                <a:solidFill>
                  <a:prstClr val="black"/>
                </a:solidFill>
                <a:latin typeface="Arial" pitchFamily="34" charset="0"/>
                <a:ea typeface="Times New Roman" pitchFamily="18" charset="0"/>
                <a:cs typeface="Arial" pitchFamily="34" charset="0"/>
              </a:rPr>
              <a:t>Jacob_____________ </a:t>
            </a:r>
            <a:r>
              <a:rPr lang="en-US" sz="1200" b="1" dirty="0">
                <a:solidFill>
                  <a:prstClr val="black"/>
                </a:solidFill>
                <a:latin typeface="Arial" pitchFamily="34" charset="0"/>
                <a:ea typeface="Times New Roman" pitchFamily="18" charset="0"/>
                <a:cs typeface="Arial" pitchFamily="34" charset="0"/>
              </a:rPr>
              <a:t>engages in</a:t>
            </a:r>
            <a:r>
              <a:rPr lang="en-US" sz="1200" dirty="0">
                <a:solidFill>
                  <a:prstClr val="black"/>
                </a:solidFill>
                <a:latin typeface="Arial" pitchFamily="34" charset="0"/>
                <a:ea typeface="Times New Roman" pitchFamily="18" charset="0"/>
                <a:cs typeface="Arial" pitchFamily="34" charset="0"/>
              </a:rPr>
              <a:t> </a:t>
            </a:r>
            <a:r>
              <a:rPr lang="en-US" sz="1200" dirty="0" smtClean="0">
                <a:solidFill>
                  <a:prstClr val="black"/>
                </a:solidFill>
                <a:latin typeface="Arial" pitchFamily="34" charset="0"/>
                <a:ea typeface="Times New Roman" pitchFamily="18" charset="0"/>
                <a:cs typeface="Arial" pitchFamily="34" charset="0"/>
              </a:rPr>
              <a:t>_____</a:t>
            </a:r>
            <a:r>
              <a:rPr lang="en-US" sz="1200" u="sng" dirty="0" smtClean="0">
                <a:solidFill>
                  <a:prstClr val="black"/>
                </a:solidFill>
                <a:latin typeface="Arial" pitchFamily="34" charset="0"/>
                <a:ea typeface="Times New Roman" pitchFamily="18" charset="0"/>
                <a:cs typeface="Arial" pitchFamily="34" charset="0"/>
              </a:rPr>
              <a:t>work refusal______________ </a:t>
            </a:r>
            <a:r>
              <a:rPr lang="en-US" sz="1200" b="1" dirty="0">
                <a:solidFill>
                  <a:prstClr val="black"/>
                </a:solidFill>
                <a:latin typeface="Arial" pitchFamily="34" charset="0"/>
                <a:ea typeface="Times New Roman" pitchFamily="18" charset="0"/>
                <a:cs typeface="Arial" pitchFamily="34" charset="0"/>
              </a:rPr>
              <a:t>when</a:t>
            </a:r>
            <a:endParaRPr lang="en-US" sz="900" dirty="0">
              <a:solidFill>
                <a:prstClr val="black"/>
              </a:solidFill>
              <a:latin typeface="Arial" pitchFamily="34" charset="0"/>
              <a:cs typeface="Arial" pitchFamily="34" charset="0"/>
            </a:endParaRPr>
          </a:p>
          <a:p>
            <a:pPr defTabSz="914400" eaLnBrk="0" fontAlgn="base" hangingPunct="0">
              <a:spcBef>
                <a:spcPct val="0"/>
              </a:spcBef>
              <a:spcAft>
                <a:spcPct val="0"/>
              </a:spcAft>
            </a:pPr>
            <a:r>
              <a:rPr lang="en-US" sz="1200" dirty="0">
                <a:solidFill>
                  <a:prstClr val="black"/>
                </a:solidFill>
                <a:latin typeface="Arial" pitchFamily="34" charset="0"/>
                <a:ea typeface="Times New Roman" pitchFamily="18" charset="0"/>
                <a:cs typeface="Arial" pitchFamily="34" charset="0"/>
              </a:rPr>
              <a:t>					</a:t>
            </a:r>
            <a:endParaRPr lang="en-US" sz="900" dirty="0">
              <a:solidFill>
                <a:prstClr val="black"/>
              </a:solidFill>
              <a:latin typeface="Arial" pitchFamily="34" charset="0"/>
              <a:cs typeface="Arial" pitchFamily="34" charset="0"/>
            </a:endParaRPr>
          </a:p>
          <a:p>
            <a:pPr defTabSz="914400" eaLnBrk="0" fontAlgn="base" hangingPunct="0">
              <a:spcBef>
                <a:spcPct val="0"/>
              </a:spcBef>
              <a:spcAft>
                <a:spcPct val="0"/>
              </a:spcAft>
            </a:pPr>
            <a:r>
              <a:rPr lang="en-US" sz="1200" dirty="0">
                <a:solidFill>
                  <a:prstClr val="black"/>
                </a:solidFill>
                <a:latin typeface="Arial" pitchFamily="34" charset="0"/>
                <a:ea typeface="Times New Roman" pitchFamily="18" charset="0"/>
                <a:cs typeface="Arial" pitchFamily="34" charset="0"/>
              </a:rPr>
              <a:t>______</a:t>
            </a:r>
            <a:r>
              <a:rPr lang="en-US" sz="1200" u="sng" dirty="0">
                <a:solidFill>
                  <a:prstClr val="black"/>
                </a:solidFill>
                <a:latin typeface="Arial" pitchFamily="34" charset="0"/>
                <a:ea typeface="Times New Roman" pitchFamily="18" charset="0"/>
                <a:cs typeface="Arial" pitchFamily="34" charset="0"/>
              </a:rPr>
              <a:t>working </a:t>
            </a:r>
            <a:r>
              <a:rPr lang="en-US" sz="1200" u="sng" dirty="0" smtClean="0">
                <a:solidFill>
                  <a:prstClr val="black"/>
                </a:solidFill>
                <a:latin typeface="Arial" pitchFamily="34" charset="0"/>
                <a:ea typeface="Times New Roman" pitchFamily="18" charset="0"/>
                <a:cs typeface="Arial" pitchFamily="34" charset="0"/>
              </a:rPr>
              <a:t>on reading skills._________</a:t>
            </a:r>
            <a:r>
              <a:rPr lang="en-US" sz="1200" b="1" dirty="0" smtClean="0">
                <a:solidFill>
                  <a:prstClr val="black"/>
                </a:solidFill>
                <a:latin typeface="Arial" pitchFamily="34" charset="0"/>
                <a:ea typeface="Times New Roman" pitchFamily="18" charset="0"/>
                <a:cs typeface="Arial" pitchFamily="34" charset="0"/>
              </a:rPr>
              <a:t>This </a:t>
            </a:r>
            <a:r>
              <a:rPr lang="en-US" sz="1200" b="1" dirty="0">
                <a:solidFill>
                  <a:prstClr val="black"/>
                </a:solidFill>
                <a:latin typeface="Arial" pitchFamily="34" charset="0"/>
                <a:ea typeface="Times New Roman" pitchFamily="18" charset="0"/>
                <a:cs typeface="Arial" pitchFamily="34" charset="0"/>
              </a:rPr>
              <a:t>occurs in order to </a:t>
            </a:r>
            <a:r>
              <a:rPr lang="en-US" sz="1200" b="1" u="sng" dirty="0">
                <a:solidFill>
                  <a:prstClr val="black"/>
                </a:solidFill>
                <a:latin typeface="Arial" pitchFamily="34" charset="0"/>
                <a:ea typeface="Times New Roman" pitchFamily="18" charset="0"/>
                <a:cs typeface="Arial" pitchFamily="34" charset="0"/>
              </a:rPr>
              <a:t>avoid</a:t>
            </a:r>
            <a:r>
              <a:rPr lang="en-US" sz="1200" u="sng" dirty="0">
                <a:solidFill>
                  <a:prstClr val="black"/>
                </a:solidFill>
                <a:latin typeface="Arial" pitchFamily="34" charset="0"/>
                <a:ea typeface="Times New Roman" pitchFamily="18" charset="0"/>
                <a:cs typeface="Arial" pitchFamily="34" charset="0"/>
              </a:rPr>
              <a:t>_doing </a:t>
            </a:r>
            <a:r>
              <a:rPr lang="en-US" sz="1200" u="sng" dirty="0" smtClean="0">
                <a:solidFill>
                  <a:prstClr val="black"/>
                </a:solidFill>
                <a:latin typeface="Arial" pitchFamily="34" charset="0"/>
                <a:ea typeface="Times New Roman" pitchFamily="18" charset="0"/>
                <a:cs typeface="Arial" pitchFamily="34" charset="0"/>
              </a:rPr>
              <a:t>“boring”/difficult work. </a:t>
            </a:r>
            <a:r>
              <a:rPr lang="en-US" sz="1200" b="1" dirty="0">
                <a:solidFill>
                  <a:prstClr val="black"/>
                </a:solidFill>
                <a:latin typeface="Arial" pitchFamily="34" charset="0"/>
                <a:ea typeface="Times New Roman" pitchFamily="18" charset="0"/>
                <a:cs typeface="Arial" pitchFamily="34" charset="0"/>
              </a:rPr>
              <a:t>This </a:t>
            </a:r>
            <a:endParaRPr lang="en-US" sz="900" b="1" dirty="0">
              <a:solidFill>
                <a:prstClr val="black"/>
              </a:solidFill>
              <a:latin typeface="Arial" pitchFamily="34" charset="0"/>
              <a:cs typeface="Arial" pitchFamily="34" charset="0"/>
            </a:endParaRPr>
          </a:p>
          <a:p>
            <a:pPr defTabSz="914400" eaLnBrk="0" fontAlgn="base" hangingPunct="0">
              <a:spcBef>
                <a:spcPct val="0"/>
              </a:spcBef>
              <a:spcAft>
                <a:spcPct val="0"/>
              </a:spcAft>
            </a:pPr>
            <a:r>
              <a:rPr lang="en-US" sz="1200" dirty="0">
                <a:solidFill>
                  <a:prstClr val="black"/>
                </a:solidFill>
                <a:latin typeface="Arial" pitchFamily="34" charset="0"/>
                <a:ea typeface="Times New Roman" pitchFamily="18" charset="0"/>
                <a:cs typeface="Arial" pitchFamily="34" charset="0"/>
              </a:rPr>
              <a:t>				</a:t>
            </a:r>
            <a:endParaRPr lang="en-US" sz="900" dirty="0">
              <a:solidFill>
                <a:prstClr val="black"/>
              </a:solidFill>
              <a:latin typeface="Arial" pitchFamily="34" charset="0"/>
              <a:cs typeface="Arial" pitchFamily="34" charset="0"/>
            </a:endParaRPr>
          </a:p>
          <a:p>
            <a:pPr defTabSz="914400" eaLnBrk="0" fontAlgn="base" hangingPunct="0">
              <a:spcBef>
                <a:spcPct val="0"/>
              </a:spcBef>
              <a:spcAft>
                <a:spcPct val="0"/>
              </a:spcAft>
            </a:pPr>
            <a:r>
              <a:rPr lang="en-US" sz="1200" b="1" dirty="0">
                <a:solidFill>
                  <a:prstClr val="black"/>
                </a:solidFill>
                <a:latin typeface="Arial" pitchFamily="34" charset="0"/>
                <a:ea typeface="Times New Roman" pitchFamily="18" charset="0"/>
                <a:cs typeface="Arial" pitchFamily="34" charset="0"/>
              </a:rPr>
              <a:t>behavior is more likely to occur when</a:t>
            </a:r>
            <a:r>
              <a:rPr lang="en-US" sz="1200" dirty="0">
                <a:solidFill>
                  <a:prstClr val="black"/>
                </a:solidFill>
                <a:latin typeface="Arial" pitchFamily="34" charset="0"/>
                <a:ea typeface="Times New Roman" pitchFamily="18" charset="0"/>
                <a:cs typeface="Arial" pitchFamily="34" charset="0"/>
              </a:rPr>
              <a:t> </a:t>
            </a:r>
            <a:r>
              <a:rPr lang="en-US" sz="1200" u="sng" dirty="0" smtClean="0">
                <a:solidFill>
                  <a:prstClr val="black"/>
                </a:solidFill>
                <a:latin typeface="Arial" pitchFamily="34" charset="0"/>
                <a:ea typeface="Times New Roman" pitchFamily="18" charset="0"/>
                <a:cs typeface="Arial" pitchFamily="34" charset="0"/>
              </a:rPr>
              <a:t>_pulled out for Reading Intervention.</a:t>
            </a:r>
            <a:endParaRPr lang="en-US" u="sng"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627882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Function Based Interventions: Change Context</a:t>
            </a:r>
          </a:p>
        </p:txBody>
      </p:sp>
      <p:sp>
        <p:nvSpPr>
          <p:cNvPr id="3" name="Content Placeholder 2"/>
          <p:cNvSpPr>
            <a:spLocks noGrp="1"/>
          </p:cNvSpPr>
          <p:nvPr>
            <p:ph idx="1"/>
          </p:nvPr>
        </p:nvSpPr>
        <p:spPr/>
        <p:txBody>
          <a:bodyPr/>
          <a:lstStyle/>
          <a:p>
            <a:r>
              <a:rPr lang="en-US" dirty="0"/>
              <a:t>Structure the environment to facilitate task completion. </a:t>
            </a:r>
          </a:p>
          <a:p>
            <a:r>
              <a:rPr lang="en-US" dirty="0"/>
              <a:t>Reduce distracting stimuli </a:t>
            </a:r>
            <a:r>
              <a:rPr lang="en-US" dirty="0" smtClean="0"/>
              <a:t>by seating student away from distractions.</a:t>
            </a:r>
          </a:p>
          <a:p>
            <a:r>
              <a:rPr lang="en-US" dirty="0" smtClean="0"/>
              <a:t>Seat student near teacher during work time. </a:t>
            </a:r>
          </a:p>
          <a:p>
            <a:r>
              <a:rPr lang="en-US" dirty="0" smtClean="0"/>
              <a:t>Provide Jacob with task options so he feels in control.</a:t>
            </a:r>
          </a:p>
          <a:p>
            <a:r>
              <a:rPr lang="en-US" dirty="0" smtClean="0"/>
              <a:t>Hook Jacob by relating tasks to his subjects of interest.</a:t>
            </a:r>
          </a:p>
          <a:p>
            <a:r>
              <a:rPr lang="en-US" dirty="0" smtClean="0"/>
              <a:t>Chunk/break up tasks.</a:t>
            </a:r>
            <a:endParaRPr lang="en-US" dirty="0"/>
          </a:p>
        </p:txBody>
      </p:sp>
    </p:spTree>
    <p:extLst>
      <p:ext uri="{BB962C8B-B14F-4D97-AF65-F5344CB8AC3E}">
        <p14:creationId xmlns:p14="http://schemas.microsoft.com/office/powerpoint/2010/main" val="31832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Function Based Interventions: </a:t>
            </a:r>
            <a:r>
              <a:rPr lang="en-US" dirty="0" smtClean="0"/>
              <a:t>Prevent Triggers</a:t>
            </a:r>
            <a:endParaRPr lang="en-US" dirty="0"/>
          </a:p>
        </p:txBody>
      </p:sp>
      <p:sp>
        <p:nvSpPr>
          <p:cNvPr id="3" name="Content Placeholder 2"/>
          <p:cNvSpPr>
            <a:spLocks noGrp="1"/>
          </p:cNvSpPr>
          <p:nvPr>
            <p:ph idx="1"/>
          </p:nvPr>
        </p:nvSpPr>
        <p:spPr/>
        <p:txBody>
          <a:bodyPr>
            <a:normAutofit fontScale="92500"/>
          </a:bodyPr>
          <a:lstStyle/>
          <a:p>
            <a:r>
              <a:rPr lang="en-US" dirty="0" smtClean="0"/>
              <a:t>Provide tasks for Jacob that aren’t too difficult in order to avoid feeling defeated. </a:t>
            </a:r>
          </a:p>
          <a:p>
            <a:r>
              <a:rPr lang="en-US" dirty="0" smtClean="0"/>
              <a:t>Create tasks that Jacob will find interesting in order to maintain attention.</a:t>
            </a:r>
          </a:p>
          <a:p>
            <a:r>
              <a:rPr lang="en-US" dirty="0" smtClean="0"/>
              <a:t>Provide Jacob with a reward to work towards each work time. (iPad)</a:t>
            </a:r>
          </a:p>
          <a:p>
            <a:r>
              <a:rPr lang="en-US" dirty="0" smtClean="0"/>
              <a:t>Provide Jacob with an activity checklist so he knows how many he has left to complete until his reward. </a:t>
            </a:r>
          </a:p>
          <a:p>
            <a:r>
              <a:rPr lang="en-US" dirty="0" smtClean="0"/>
              <a:t>Praise Jacob when he is working on assignment, staying focusing during intervention, etc. </a:t>
            </a:r>
            <a:endParaRPr lang="en-US" dirty="0"/>
          </a:p>
        </p:txBody>
      </p:sp>
    </p:spTree>
    <p:extLst>
      <p:ext uri="{BB962C8B-B14F-4D97-AF65-F5344CB8AC3E}">
        <p14:creationId xmlns:p14="http://schemas.microsoft.com/office/powerpoint/2010/main" val="303101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Intervention to Teach New/Replacement Behavior</a:t>
            </a:r>
          </a:p>
        </p:txBody>
      </p:sp>
      <p:sp>
        <p:nvSpPr>
          <p:cNvPr id="3" name="Content Placeholder 2"/>
          <p:cNvSpPr>
            <a:spLocks noGrp="1"/>
          </p:cNvSpPr>
          <p:nvPr>
            <p:ph idx="1"/>
          </p:nvPr>
        </p:nvSpPr>
        <p:spPr/>
        <p:txBody>
          <a:bodyPr>
            <a:normAutofit fontScale="92500" lnSpcReduction="20000"/>
          </a:bodyPr>
          <a:lstStyle/>
          <a:p>
            <a:r>
              <a:rPr lang="en-US" dirty="0" smtClean="0"/>
              <a:t>Introduce Jacob to the “Activity Checklist.”</a:t>
            </a:r>
          </a:p>
          <a:p>
            <a:pPr marL="0" indent="0">
              <a:buNone/>
            </a:pPr>
            <a:r>
              <a:rPr lang="en-US" dirty="0" smtClean="0"/>
              <a:t>-Jacob will be provided with a daily checklist during his reading intervention. Jacob will use the checklist to monitor his completion of tasks.</a:t>
            </a:r>
          </a:p>
          <a:p>
            <a:r>
              <a:rPr lang="en-US" dirty="0" smtClean="0"/>
              <a:t>Introduce the iPad reward for time on task/task completion.</a:t>
            </a:r>
          </a:p>
          <a:p>
            <a:pPr marL="0" indent="0">
              <a:buNone/>
            </a:pPr>
            <a:r>
              <a:rPr lang="en-US" dirty="0" smtClean="0"/>
              <a:t>-When Jacob has checked everything off on the “Activity Checklist”, he will receive a turn on the iPad to play a game.</a:t>
            </a:r>
          </a:p>
          <a:p>
            <a:r>
              <a:rPr lang="en-US" dirty="0" smtClean="0"/>
              <a:t>Provide Jacob with positive feedback/praise when on task.</a:t>
            </a:r>
          </a:p>
          <a:p>
            <a:pPr marL="0" indent="0">
              <a:buNone/>
            </a:pPr>
            <a:r>
              <a:rPr lang="en-US" dirty="0" smtClean="0"/>
              <a:t>-When Jacob is remaining on task and working through difficult tasks without negative comments, he will receive appraisal from myself or classroom teacher. </a:t>
            </a:r>
          </a:p>
        </p:txBody>
      </p:sp>
    </p:spTree>
    <p:extLst>
      <p:ext uri="{BB962C8B-B14F-4D97-AF65-F5344CB8AC3E}">
        <p14:creationId xmlns:p14="http://schemas.microsoft.com/office/powerpoint/2010/main" val="106863985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9990</TotalTime>
  <Words>5334</Words>
  <Application>Microsoft Office PowerPoint</Application>
  <PresentationFormat>Widescreen</PresentationFormat>
  <Paragraphs>985</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Garamond</vt:lpstr>
      <vt:lpstr>Times New Roman</vt:lpstr>
      <vt:lpstr>Wingdings</vt:lpstr>
      <vt:lpstr>Organic</vt:lpstr>
      <vt:lpstr>FBA for Jacob</vt:lpstr>
      <vt:lpstr>Case Profile</vt:lpstr>
      <vt:lpstr>School Description</vt:lpstr>
      <vt:lpstr>Classroom Description</vt:lpstr>
      <vt:lpstr>Classroom Map</vt:lpstr>
      <vt:lpstr>Testable Hypothesis</vt:lpstr>
      <vt:lpstr>Function Based Interventions: Change Context</vt:lpstr>
      <vt:lpstr>Function Based Interventions: Prevent Triggers</vt:lpstr>
      <vt:lpstr>Intervention to Teach New/Replacement Behavior</vt:lpstr>
      <vt:lpstr>Interventions to Maintain Positive Behaviors</vt:lpstr>
      <vt:lpstr>Interview Summary #1</vt:lpstr>
      <vt:lpstr>Interview Summary #2</vt:lpstr>
      <vt:lpstr>ABC Model</vt:lpstr>
      <vt:lpstr>ABC Model</vt:lpstr>
      <vt:lpstr>ABC Model</vt:lpstr>
      <vt:lpstr>Observation One</vt:lpstr>
      <vt:lpstr>Observation One continued…</vt:lpstr>
      <vt:lpstr>Observation Two</vt:lpstr>
      <vt:lpstr>Observation Two continued…</vt:lpstr>
      <vt:lpstr>Observation Three</vt:lpstr>
      <vt:lpstr>Observation Three continued…</vt:lpstr>
      <vt:lpstr>Functional Behavioral Assessment: Part 1</vt:lpstr>
      <vt:lpstr>Functional Behavioral Assessment: Part 2</vt:lpstr>
      <vt:lpstr>Develop Hypothesis About Behavior</vt:lpstr>
      <vt:lpstr>PowerPoint Presentation</vt:lpstr>
      <vt:lpstr>PowerPoint Presentation</vt:lpstr>
      <vt:lpstr>PowerPoint Presentation</vt:lpstr>
      <vt:lpstr>PowerPoint Presentation</vt:lpstr>
      <vt:lpstr>PowerPoint Presentation</vt:lpstr>
      <vt:lpstr>Theorist: William Glasser</vt:lpstr>
      <vt:lpstr>William Glasser continued…</vt:lpstr>
      <vt:lpstr>Reflection and Conclusion</vt:lpstr>
      <vt:lpstr>Appendix A-Observational Data</vt:lpstr>
      <vt:lpstr>Appendix B-ABC Models</vt:lpstr>
      <vt:lpstr>Appendix C-Interview #1</vt:lpstr>
      <vt:lpstr>Appendix D-Interview #2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FBA for Jacob</dc:title>
  <dc:creator>Kristen Janowicz</dc:creator>
  <cp:lastModifiedBy>Kristen Janowicz</cp:lastModifiedBy>
  <cp:revision>60</cp:revision>
  <dcterms:created xsi:type="dcterms:W3CDTF">2014-02-07T17:14:42Z</dcterms:created>
  <dcterms:modified xsi:type="dcterms:W3CDTF">2014-04-15T02:46:50Z</dcterms:modified>
</cp:coreProperties>
</file>