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7" r:id="rId5"/>
    <p:sldId id="276" r:id="rId6"/>
    <p:sldId id="258" r:id="rId7"/>
    <p:sldId id="273" r:id="rId8"/>
    <p:sldId id="269" r:id="rId9"/>
    <p:sldId id="264" r:id="rId10"/>
    <p:sldId id="275" r:id="rId11"/>
    <p:sldId id="286" r:id="rId12"/>
    <p:sldId id="274" r:id="rId13"/>
    <p:sldId id="283" r:id="rId14"/>
    <p:sldId id="284" r:id="rId15"/>
    <p:sldId id="279" r:id="rId16"/>
    <p:sldId id="280" r:id="rId17"/>
    <p:sldId id="277" r:id="rId18"/>
    <p:sldId id="268"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A2F"/>
    <a:srgbClr val="004A35"/>
    <a:srgbClr val="004600"/>
    <a:srgbClr val="000000"/>
    <a:srgbClr val="BEBF3B"/>
    <a:srgbClr val="9BB9B0"/>
    <a:srgbClr val="E8E6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86051" autoAdjust="0"/>
  </p:normalViewPr>
  <p:slideViewPr>
    <p:cSldViewPr snapToGrid="0" snapToObjects="1">
      <p:cViewPr varScale="1">
        <p:scale>
          <a:sx n="90" d="100"/>
          <a:sy n="90" d="100"/>
        </p:scale>
        <p:origin x="14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5E61CB2-28F3-4494-90A9-32A6DF1C8BF9}" type="datetimeFigureOut">
              <a:rPr lang="en-US" smtClean="0"/>
              <a:t>4/6/2023</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0C6BE04-AF4D-4ED1-8780-7CFDB3DAD8C2}" type="slidenum">
              <a:rPr lang="en-US" smtClean="0"/>
              <a:t>‹#›</a:t>
            </a:fld>
            <a:endParaRPr lang="en-US"/>
          </a:p>
        </p:txBody>
      </p:sp>
    </p:spTree>
    <p:extLst>
      <p:ext uri="{BB962C8B-B14F-4D97-AF65-F5344CB8AC3E}">
        <p14:creationId xmlns:p14="http://schemas.microsoft.com/office/powerpoint/2010/main" val="1948896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E4C2663-80F2-42E3-AEF9-028A330D31E4}" type="datetimeFigureOut">
              <a:rPr lang="en-US" smtClean="0"/>
              <a:t>4/6/2023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15E84B0-1ECD-4848-A1F3-EBE1803DF4DF}" type="slidenum">
              <a:rPr lang="en-US" smtClean="0"/>
              <a:t>‹#›</a:t>
            </a:fld>
            <a:endParaRPr lang="en-US" dirty="0"/>
          </a:p>
        </p:txBody>
      </p:sp>
    </p:spTree>
    <p:extLst>
      <p:ext uri="{BB962C8B-B14F-4D97-AF65-F5344CB8AC3E}">
        <p14:creationId xmlns:p14="http://schemas.microsoft.com/office/powerpoint/2010/main" val="115960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PSU!!  And, thank you for joining us to talk about financial aid.</a:t>
            </a:r>
          </a:p>
          <a:p>
            <a:endParaRPr lang="en-US" baseline="0" dirty="0"/>
          </a:p>
          <a:p>
            <a:r>
              <a:rPr lang="en-US" baseline="0" dirty="0"/>
              <a:t>How many of you are sophomores?  Juniors?   Seniors?</a:t>
            </a:r>
          </a:p>
          <a:p>
            <a:endParaRPr lang="en-US" baseline="0" dirty="0"/>
          </a:p>
          <a:p>
            <a:r>
              <a:rPr lang="en-US" baseline="0" dirty="0"/>
              <a:t>And, how many of you are anxious about the financial aid process?  Well,  you are not alone.  We are all in this together!!  </a:t>
            </a:r>
          </a:p>
          <a:p>
            <a:endParaRPr lang="en-US" baseline="0" dirty="0"/>
          </a:p>
          <a:p>
            <a:r>
              <a:rPr lang="en-US" baseline="0" dirty="0"/>
              <a:t>The PSU Financial Aid Team will be your partner through this process.</a:t>
            </a:r>
          </a:p>
          <a:p>
            <a:endParaRPr lang="en-US" baseline="0" dirty="0"/>
          </a:p>
          <a:p>
            <a:r>
              <a:rPr lang="en-US" baseline="0" dirty="0"/>
              <a:t>The best thing you can do is educate yourself by taking advantage of educational opportunities such as this!</a:t>
            </a:r>
          </a:p>
          <a:p>
            <a:endParaRPr lang="en-US" baseline="0" dirty="0"/>
          </a:p>
          <a:p>
            <a:r>
              <a:rPr lang="en-US" baseline="0" dirty="0"/>
              <a:t>So, let’s get started and talk about the seven important steps in the financial aid process.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15E84B0-1ECD-4848-A1F3-EBE1803DF4DF}" type="slidenum">
              <a:rPr lang="en-US" smtClean="0"/>
              <a:t>1</a:t>
            </a:fld>
            <a:endParaRPr lang="en-US" dirty="0"/>
          </a:p>
        </p:txBody>
      </p:sp>
    </p:spTree>
    <p:extLst>
      <p:ext uri="{BB962C8B-B14F-4D97-AF65-F5344CB8AC3E}">
        <p14:creationId xmlns:p14="http://schemas.microsoft.com/office/powerpoint/2010/main" val="270437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t>
            </a:r>
            <a:r>
              <a:rPr lang="en-US" baseline="0" dirty="0"/>
              <a:t> school that participates in the Federal Title IV Educational programs is required to have a net price calculator that is at least within at least three clicks of their website.  </a:t>
            </a:r>
            <a:r>
              <a:rPr lang="en-US" baseline="0" dirty="0" err="1"/>
              <a:t>Our’s</a:t>
            </a:r>
            <a:r>
              <a:rPr lang="en-US" baseline="0" dirty="0"/>
              <a:t> has now been updated to reflect the 2018-19 academic year estimated costs and awarding.   We encourage all of you to check out these links and complete the process!</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11</a:t>
            </a:fld>
            <a:endParaRPr lang="en-US" dirty="0"/>
          </a:p>
        </p:txBody>
      </p:sp>
    </p:spTree>
    <p:extLst>
      <p:ext uri="{BB962C8B-B14F-4D97-AF65-F5344CB8AC3E}">
        <p14:creationId xmlns:p14="http://schemas.microsoft.com/office/powerpoint/2010/main" val="156070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t>
            </a:r>
            <a:r>
              <a:rPr lang="en-US" baseline="0" dirty="0"/>
              <a:t> school that participates in the Federal Title IV Educational programs is required to have a net price calculator that is at least within at least three clicks of their website.  </a:t>
            </a:r>
            <a:r>
              <a:rPr lang="en-US" baseline="0" dirty="0" err="1"/>
              <a:t>Our’s</a:t>
            </a:r>
            <a:r>
              <a:rPr lang="en-US" baseline="0" dirty="0"/>
              <a:t> has now been updated to reflect the 2018-19 academic year estimated costs and awarding.   We encourage all of you to check out these links and complete the process!</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12</a:t>
            </a:fld>
            <a:endParaRPr lang="en-US" dirty="0"/>
          </a:p>
        </p:txBody>
      </p:sp>
    </p:spTree>
    <p:extLst>
      <p:ext uri="{BB962C8B-B14F-4D97-AF65-F5344CB8AC3E}">
        <p14:creationId xmlns:p14="http://schemas.microsoft.com/office/powerpoint/2010/main" val="131432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t>
            </a:r>
            <a:r>
              <a:rPr lang="en-US" baseline="0" dirty="0"/>
              <a:t> school that participates in the Federal Title IV Educational programs is required to have a net price calculator that is at least within at least three clicks of their website.  </a:t>
            </a:r>
            <a:r>
              <a:rPr lang="en-US" baseline="0" dirty="0" err="1"/>
              <a:t>Our’s</a:t>
            </a:r>
            <a:r>
              <a:rPr lang="en-US" baseline="0" dirty="0"/>
              <a:t> has now been updated to reflect the 2018-19 academic year estimated costs and awarding.   We encourage all of you to check out these links and complete the process!</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13</a:t>
            </a:fld>
            <a:endParaRPr lang="en-US" dirty="0"/>
          </a:p>
        </p:txBody>
      </p:sp>
    </p:spTree>
    <p:extLst>
      <p:ext uri="{BB962C8B-B14F-4D97-AF65-F5344CB8AC3E}">
        <p14:creationId xmlns:p14="http://schemas.microsoft.com/office/powerpoint/2010/main" val="396234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t>
            </a:r>
            <a:r>
              <a:rPr lang="en-US" baseline="0" dirty="0"/>
              <a:t> school that participates in the Federal Title IV Educational programs is required to have a net price calculator that is at least within at least three clicks of their website.  </a:t>
            </a:r>
            <a:r>
              <a:rPr lang="en-US" baseline="0" dirty="0" err="1"/>
              <a:t>Our’s</a:t>
            </a:r>
            <a:r>
              <a:rPr lang="en-US" baseline="0" dirty="0"/>
              <a:t> has now been updated to reflect the 2018-19 academic year estimated costs and awarding.   We encourage all of you to check out these links and complete the process!</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14</a:t>
            </a:fld>
            <a:endParaRPr lang="en-US" dirty="0"/>
          </a:p>
        </p:txBody>
      </p:sp>
    </p:spTree>
    <p:extLst>
      <p:ext uri="{BB962C8B-B14F-4D97-AF65-F5344CB8AC3E}">
        <p14:creationId xmlns:p14="http://schemas.microsoft.com/office/powerpoint/2010/main" val="26429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15</a:t>
            </a:fld>
            <a:endParaRPr lang="en-US" dirty="0"/>
          </a:p>
        </p:txBody>
      </p:sp>
    </p:spTree>
    <p:extLst>
      <p:ext uri="{BB962C8B-B14F-4D97-AF65-F5344CB8AC3E}">
        <p14:creationId xmlns:p14="http://schemas.microsoft.com/office/powerpoint/2010/main" val="228824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PSU only one financial aid application is required and that’s the FAFSA form.  </a:t>
            </a:r>
          </a:p>
          <a:p>
            <a:endParaRPr lang="en-US" dirty="0"/>
          </a:p>
          <a:p>
            <a:r>
              <a:rPr lang="en-US" dirty="0"/>
              <a:t>FAFSA</a:t>
            </a:r>
            <a:r>
              <a:rPr lang="en-US" baseline="0" dirty="0"/>
              <a:t> stands for Free Application for Federal Student Aid.</a:t>
            </a:r>
          </a:p>
          <a:p>
            <a:endParaRPr lang="en-US" baseline="0" dirty="0"/>
          </a:p>
          <a:p>
            <a:r>
              <a:rPr lang="en-US" baseline="0" dirty="0"/>
              <a:t>Explain the IRS Data Retrieval tool and why it might save them time down the line.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2</a:t>
            </a:fld>
            <a:endParaRPr lang="en-US" dirty="0"/>
          </a:p>
        </p:txBody>
      </p:sp>
    </p:spTree>
    <p:extLst>
      <p:ext uri="{BB962C8B-B14F-4D97-AF65-F5344CB8AC3E}">
        <p14:creationId xmlns:p14="http://schemas.microsoft.com/office/powerpoint/2010/main" val="418373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PSU only one financial aid application is required and that’s the FAFSA form.  </a:t>
            </a:r>
          </a:p>
          <a:p>
            <a:endParaRPr lang="en-US" dirty="0"/>
          </a:p>
          <a:p>
            <a:r>
              <a:rPr lang="en-US" dirty="0"/>
              <a:t>FAFSA</a:t>
            </a:r>
            <a:r>
              <a:rPr lang="en-US" baseline="0" dirty="0"/>
              <a:t> stands for Free Application for Federal Student Aid.</a:t>
            </a:r>
          </a:p>
          <a:p>
            <a:endParaRPr lang="en-US" baseline="0" dirty="0"/>
          </a:p>
          <a:p>
            <a:r>
              <a:rPr lang="en-US" baseline="0" dirty="0"/>
              <a:t>Explain the IRS Data Retrieval tool and why it might save them time down the line.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3</a:t>
            </a:fld>
            <a:endParaRPr lang="en-US" dirty="0"/>
          </a:p>
        </p:txBody>
      </p:sp>
    </p:spTree>
    <p:extLst>
      <p:ext uri="{BB962C8B-B14F-4D97-AF65-F5344CB8AC3E}">
        <p14:creationId xmlns:p14="http://schemas.microsoft.com/office/powerpoint/2010/main" val="174071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PSU only one financial aid application is required and that’s the FAFSA form.  </a:t>
            </a:r>
          </a:p>
          <a:p>
            <a:endParaRPr lang="en-US" dirty="0"/>
          </a:p>
          <a:p>
            <a:r>
              <a:rPr lang="en-US" dirty="0"/>
              <a:t>FAFSA</a:t>
            </a:r>
            <a:r>
              <a:rPr lang="en-US" baseline="0" dirty="0"/>
              <a:t> stands for Free Application for Federal Student Aid.</a:t>
            </a:r>
          </a:p>
          <a:p>
            <a:endParaRPr lang="en-US" baseline="0" dirty="0"/>
          </a:p>
          <a:p>
            <a:r>
              <a:rPr lang="en-US" baseline="0" dirty="0"/>
              <a:t>Explain the IRS Data Retrieval tool and why it might save them time down the line.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4</a:t>
            </a:fld>
            <a:endParaRPr lang="en-US" dirty="0"/>
          </a:p>
        </p:txBody>
      </p:sp>
    </p:spTree>
    <p:extLst>
      <p:ext uri="{BB962C8B-B14F-4D97-AF65-F5344CB8AC3E}">
        <p14:creationId xmlns:p14="http://schemas.microsoft.com/office/powerpoint/2010/main" val="289800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pleased to announce</a:t>
            </a:r>
            <a:r>
              <a:rPr lang="en-US" baseline="0" dirty="0"/>
              <a:t> that we will be participating the Granite Guarantee.  Review </a:t>
            </a:r>
            <a:r>
              <a:rPr lang="en-US" baseline="0"/>
              <a:t>the slides.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5</a:t>
            </a:fld>
            <a:endParaRPr lang="en-US" dirty="0"/>
          </a:p>
        </p:txBody>
      </p:sp>
    </p:spTree>
    <p:extLst>
      <p:ext uri="{BB962C8B-B14F-4D97-AF65-F5344CB8AC3E}">
        <p14:creationId xmlns:p14="http://schemas.microsoft.com/office/powerpoint/2010/main" val="257480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pleased to announce</a:t>
            </a:r>
            <a:r>
              <a:rPr lang="en-US" baseline="0" dirty="0"/>
              <a:t> that we will be participating the Granite Guarantee.  Review </a:t>
            </a:r>
            <a:r>
              <a:rPr lang="en-US" baseline="0"/>
              <a:t>the slides.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7</a:t>
            </a:fld>
            <a:endParaRPr lang="en-US" dirty="0"/>
          </a:p>
        </p:txBody>
      </p:sp>
    </p:spTree>
    <p:extLst>
      <p:ext uri="{BB962C8B-B14F-4D97-AF65-F5344CB8AC3E}">
        <p14:creationId xmlns:p14="http://schemas.microsoft.com/office/powerpoint/2010/main" val="266749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pleased to announce</a:t>
            </a:r>
            <a:r>
              <a:rPr lang="en-US" baseline="0" dirty="0"/>
              <a:t> that we will be participating the Granite Guarantee.  Review </a:t>
            </a:r>
            <a:r>
              <a:rPr lang="en-US" baseline="0"/>
              <a:t>the slides.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8</a:t>
            </a:fld>
            <a:endParaRPr lang="en-US" dirty="0"/>
          </a:p>
        </p:txBody>
      </p:sp>
    </p:spTree>
    <p:extLst>
      <p:ext uri="{BB962C8B-B14F-4D97-AF65-F5344CB8AC3E}">
        <p14:creationId xmlns:p14="http://schemas.microsoft.com/office/powerpoint/2010/main" val="23791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PSU only one financial aid application is required and that’s the FAFSA form.  </a:t>
            </a:r>
          </a:p>
          <a:p>
            <a:endParaRPr lang="en-US" dirty="0"/>
          </a:p>
          <a:p>
            <a:r>
              <a:rPr lang="en-US" dirty="0"/>
              <a:t>FAFSA</a:t>
            </a:r>
            <a:r>
              <a:rPr lang="en-US" baseline="0" dirty="0"/>
              <a:t> stands for Free Application for Federal Student Aid.</a:t>
            </a:r>
          </a:p>
          <a:p>
            <a:endParaRPr lang="en-US" baseline="0" dirty="0"/>
          </a:p>
          <a:p>
            <a:r>
              <a:rPr lang="en-US" baseline="0" dirty="0"/>
              <a:t>Explain the IRS Data Retrieval tool and why it might save them time down the line.   </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9</a:t>
            </a:fld>
            <a:endParaRPr lang="en-US" dirty="0"/>
          </a:p>
        </p:txBody>
      </p:sp>
    </p:spTree>
    <p:extLst>
      <p:ext uri="{BB962C8B-B14F-4D97-AF65-F5344CB8AC3E}">
        <p14:creationId xmlns:p14="http://schemas.microsoft.com/office/powerpoint/2010/main" val="179184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t>
            </a:r>
            <a:r>
              <a:rPr lang="en-US" baseline="0" dirty="0"/>
              <a:t> school that participates in the Federal Title IV Educational programs is required to have a net price calculator that is at least within at least three clicks of their website.  </a:t>
            </a:r>
            <a:r>
              <a:rPr lang="en-US" baseline="0" dirty="0" err="1"/>
              <a:t>Our’s</a:t>
            </a:r>
            <a:r>
              <a:rPr lang="en-US" baseline="0" dirty="0"/>
              <a:t> has now been updated to reflect the 2018-19 academic year estimated costs and awarding.   We encourage all of you to check out these links and complete the process!</a:t>
            </a:r>
            <a:endParaRPr lang="en-US" dirty="0"/>
          </a:p>
        </p:txBody>
      </p:sp>
      <p:sp>
        <p:nvSpPr>
          <p:cNvPr id="4" name="Slide Number Placeholder 3"/>
          <p:cNvSpPr>
            <a:spLocks noGrp="1"/>
          </p:cNvSpPr>
          <p:nvPr>
            <p:ph type="sldNum" sz="quarter" idx="10"/>
          </p:nvPr>
        </p:nvSpPr>
        <p:spPr/>
        <p:txBody>
          <a:bodyPr/>
          <a:lstStyle/>
          <a:p>
            <a:fld id="{715E84B0-1ECD-4848-A1F3-EBE1803DF4DF}" type="slidenum">
              <a:rPr lang="en-US" smtClean="0"/>
              <a:t>10</a:t>
            </a:fld>
            <a:endParaRPr lang="en-US" dirty="0"/>
          </a:p>
        </p:txBody>
      </p:sp>
    </p:spTree>
    <p:extLst>
      <p:ext uri="{BB962C8B-B14F-4D97-AF65-F5344CB8AC3E}">
        <p14:creationId xmlns:p14="http://schemas.microsoft.com/office/powerpoint/2010/main" val="21796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38794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352416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36736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416404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25422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12417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234242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328322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260224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182975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CAAD0-251E-A54A-AF39-6BAB750526A6}"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B95BE3-EFFD-7842-8470-C31C7C32D808}" type="slidenum">
              <a:rPr lang="en-US" smtClean="0"/>
              <a:t>‹#›</a:t>
            </a:fld>
            <a:endParaRPr lang="en-US" dirty="0"/>
          </a:p>
        </p:txBody>
      </p:sp>
    </p:spTree>
    <p:extLst>
      <p:ext uri="{BB962C8B-B14F-4D97-AF65-F5344CB8AC3E}">
        <p14:creationId xmlns:p14="http://schemas.microsoft.com/office/powerpoint/2010/main" val="233381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AAD0-251E-A54A-AF39-6BAB750526A6}" type="datetimeFigureOut">
              <a:rPr lang="en-US" smtClean="0"/>
              <a:t>4/6/2023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95BE3-EFFD-7842-8470-C31C7C32D808}" type="slidenum">
              <a:rPr lang="en-US" smtClean="0"/>
              <a:t>‹#›</a:t>
            </a:fld>
            <a:endParaRPr lang="en-US" dirty="0"/>
          </a:p>
        </p:txBody>
      </p:sp>
    </p:spTree>
    <p:extLst>
      <p:ext uri="{BB962C8B-B14F-4D97-AF65-F5344CB8AC3E}">
        <p14:creationId xmlns:p14="http://schemas.microsoft.com/office/powerpoint/2010/main" val="67510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go.plymouth.edu/ai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su-sfs@plymouth.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B-PG2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991" y="-1020175"/>
            <a:ext cx="12581467" cy="4237508"/>
          </a:xfrm>
          <a:prstGeom prst="rect">
            <a:avLst/>
          </a:prstGeom>
        </p:spPr>
      </p:pic>
      <p:sp>
        <p:nvSpPr>
          <p:cNvPr id="6" name="Manual Input 5"/>
          <p:cNvSpPr/>
          <p:nvPr/>
        </p:nvSpPr>
        <p:spPr>
          <a:xfrm>
            <a:off x="-262467" y="1863090"/>
            <a:ext cx="9520767" cy="4994910"/>
          </a:xfrm>
          <a:prstGeom prst="flowChartManualInput">
            <a:avLst/>
          </a:prstGeom>
          <a:solidFill>
            <a:srgbClr val="004A35"/>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riangle 7"/>
          <p:cNvSpPr/>
          <p:nvPr/>
        </p:nvSpPr>
        <p:spPr>
          <a:xfrm rot="16200000">
            <a:off x="7256387" y="879235"/>
            <a:ext cx="990178" cy="3001896"/>
          </a:xfrm>
          <a:prstGeom prst="triangle">
            <a:avLst>
              <a:gd name="adj" fmla="val 69817"/>
            </a:avLst>
          </a:prstGeom>
          <a:solidFill>
            <a:srgbClr val="BEBF3B"/>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41929" y="3591103"/>
            <a:ext cx="8265004" cy="1538883"/>
          </a:xfrm>
          <a:prstGeom prst="rect">
            <a:avLst/>
          </a:prstGeom>
          <a:noFill/>
        </p:spPr>
        <p:txBody>
          <a:bodyPr wrap="square" rtlCol="0">
            <a:spAutoFit/>
          </a:bodyPr>
          <a:lstStyle/>
          <a:p>
            <a:pPr algn="ctr"/>
            <a:r>
              <a:rPr lang="en-US" sz="5400" b="1" dirty="0">
                <a:ln>
                  <a:solidFill>
                    <a:schemeClr val="bg1"/>
                  </a:solidFill>
                </a:ln>
                <a:solidFill>
                  <a:schemeClr val="bg1"/>
                </a:solidFill>
                <a:latin typeface="Corbel" charset="0"/>
                <a:ea typeface="Corbel" charset="0"/>
                <a:cs typeface="Corbel" charset="0"/>
              </a:rPr>
              <a:t>Student Financial Services</a:t>
            </a:r>
          </a:p>
          <a:p>
            <a:pPr algn="ctr"/>
            <a:r>
              <a:rPr lang="en-US" sz="2000" dirty="0">
                <a:solidFill>
                  <a:schemeClr val="bg1"/>
                </a:solidFill>
                <a:latin typeface="Corbel" charset="0"/>
                <a:ea typeface="Corbel" charset="0"/>
                <a:cs typeface="Corbel" charset="0"/>
              </a:rPr>
              <a:t>Open House Presentation</a:t>
            </a:r>
          </a:p>
          <a:p>
            <a:pPr algn="ctr"/>
            <a:endParaRPr lang="en-US" sz="2000" dirty="0">
              <a:solidFill>
                <a:schemeClr val="bg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42" y="5473894"/>
            <a:ext cx="9458315" cy="1350402"/>
          </a:xfrm>
          <a:prstGeom prst="rect">
            <a:avLst/>
          </a:prstGeom>
        </p:spPr>
      </p:pic>
    </p:spTree>
    <p:extLst>
      <p:ext uri="{BB962C8B-B14F-4D97-AF65-F5344CB8AC3E}">
        <p14:creationId xmlns:p14="http://schemas.microsoft.com/office/powerpoint/2010/main" val="230859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83356" y="590974"/>
            <a:ext cx="8777287" cy="2677656"/>
          </a:xfrm>
          <a:prstGeom prst="rect">
            <a:avLst/>
          </a:prstGeom>
          <a:noFill/>
        </p:spPr>
        <p:txBody>
          <a:bodyPr wrap="square" rtlCol="0">
            <a:spAutoFit/>
          </a:bodyPr>
          <a:lstStyle/>
          <a:p>
            <a:r>
              <a:rPr lang="en-US" sz="1200" dirty="0">
                <a:solidFill>
                  <a:schemeClr val="bg1"/>
                </a:solidFill>
              </a:rPr>
              <a:t>Percy Jackson</a:t>
            </a:r>
          </a:p>
          <a:p>
            <a:r>
              <a:rPr lang="en-US" sz="1200" dirty="0">
                <a:solidFill>
                  <a:schemeClr val="tx1">
                    <a:lumMod val="95000"/>
                    <a:lumOff val="5000"/>
                  </a:schemeClr>
                </a:solidFill>
              </a:rPr>
              <a:t>21 Poseidon Blvd</a:t>
            </a:r>
          </a:p>
          <a:p>
            <a:r>
              <a:rPr lang="en-US" sz="1200" dirty="0">
                <a:solidFill>
                  <a:schemeClr val="tx1">
                    <a:lumMod val="95000"/>
                    <a:lumOff val="5000"/>
                  </a:schemeClr>
                </a:solidFill>
              </a:rPr>
              <a:t>Mt Olympus,  NH 03264</a:t>
            </a:r>
          </a:p>
          <a:p>
            <a:r>
              <a:rPr lang="en-US" sz="1200" dirty="0"/>
              <a:t> </a:t>
            </a:r>
          </a:p>
          <a:p>
            <a:r>
              <a:rPr lang="en-US" sz="1200" dirty="0"/>
              <a:t>Dear Percy,</a:t>
            </a:r>
          </a:p>
          <a:p>
            <a:r>
              <a:rPr lang="en-US" sz="1200" dirty="0"/>
              <a:t> </a:t>
            </a:r>
          </a:p>
          <a:p>
            <a:r>
              <a:rPr lang="en-US" sz="1200" dirty="0"/>
              <a:t>Congratulations on your acceptance to Plymouth State University!  We have completed our review of your financial aid application materials for the 2023-2024 academic year and your offer appears below. Please refer to the enclosed </a:t>
            </a:r>
            <a:r>
              <a:rPr lang="en-US" sz="1200" i="1" dirty="0"/>
              <a:t>Financial Aid Guide</a:t>
            </a:r>
            <a:r>
              <a:rPr lang="en-US" sz="1200" dirty="0"/>
              <a:t> and our website at </a:t>
            </a:r>
            <a:r>
              <a:rPr lang="en-US" sz="1200" dirty="0">
                <a:hlinkClick r:id="rId3"/>
              </a:rPr>
              <a:t>go.plymouth.edu/aid</a:t>
            </a:r>
            <a:r>
              <a:rPr lang="en-US" sz="1200" dirty="0"/>
              <a:t> for information regarding your aid offer, financial aid policies, maintaining financial aid eligibility, and options for paying your balance. Your financial aid package is based upon an Expected Family Contribution (EFC) of 9889, enrollment status of full-time, and a housing status of campus housing.</a:t>
            </a:r>
          </a:p>
          <a:p>
            <a:endParaRPr lang="en-US" sz="1200" dirty="0"/>
          </a:p>
          <a:p>
            <a:endParaRPr lang="en-US" sz="1200" dirty="0"/>
          </a:p>
          <a:p>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2942927954"/>
              </p:ext>
            </p:extLst>
          </p:nvPr>
        </p:nvGraphicFramePr>
        <p:xfrm>
          <a:off x="1920398" y="3046187"/>
          <a:ext cx="5483860" cy="1019690"/>
        </p:xfrm>
        <a:graphic>
          <a:graphicData uri="http://schemas.openxmlformats.org/drawingml/2006/table">
            <a:tbl>
              <a:tblPr firstRow="1" firstCol="1" bandRow="1">
                <a:tableStyleId>{5C22544A-7EE6-4342-B048-85BDC9FD1C3A}</a:tableStyleId>
              </a:tblPr>
              <a:tblGrid>
                <a:gridCol w="2576616">
                  <a:extLst>
                    <a:ext uri="{9D8B030D-6E8A-4147-A177-3AD203B41FA5}">
                      <a16:colId xmlns:a16="http://schemas.microsoft.com/office/drawing/2014/main" val="3276897325"/>
                    </a:ext>
                  </a:extLst>
                </a:gridCol>
                <a:gridCol w="627053">
                  <a:extLst>
                    <a:ext uri="{9D8B030D-6E8A-4147-A177-3AD203B41FA5}">
                      <a16:colId xmlns:a16="http://schemas.microsoft.com/office/drawing/2014/main" val="495912171"/>
                    </a:ext>
                  </a:extLst>
                </a:gridCol>
                <a:gridCol w="1026086">
                  <a:extLst>
                    <a:ext uri="{9D8B030D-6E8A-4147-A177-3AD203B41FA5}">
                      <a16:colId xmlns:a16="http://schemas.microsoft.com/office/drawing/2014/main" val="356983157"/>
                    </a:ext>
                  </a:extLst>
                </a:gridCol>
                <a:gridCol w="1254105">
                  <a:extLst>
                    <a:ext uri="{9D8B030D-6E8A-4147-A177-3AD203B41FA5}">
                      <a16:colId xmlns:a16="http://schemas.microsoft.com/office/drawing/2014/main" val="1793133140"/>
                    </a:ext>
                  </a:extLst>
                </a:gridCol>
              </a:tblGrid>
              <a:tr h="180416">
                <a:tc>
                  <a:txBody>
                    <a:bodyPr/>
                    <a:lstStyle/>
                    <a:p>
                      <a:pPr marL="0" marR="0" algn="l">
                        <a:lnSpc>
                          <a:spcPct val="107000"/>
                        </a:lnSpc>
                        <a:spcBef>
                          <a:spcPts val="0"/>
                        </a:spcBef>
                        <a:spcAft>
                          <a:spcPts val="0"/>
                        </a:spcAft>
                      </a:pPr>
                      <a:r>
                        <a:rPr lang="en-US" sz="1000" u="sng" dirty="0">
                          <a:solidFill>
                            <a:schemeClr val="tx1"/>
                          </a:solidFill>
                          <a:effectLst/>
                        </a:rPr>
                        <a:t>Direct Billed Costs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dirty="0">
                          <a:solidFill>
                            <a:schemeClr val="tx1"/>
                          </a:solidFill>
                          <a:effectLst/>
                        </a:rPr>
                        <a:t>Fall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a:solidFill>
                            <a:schemeClr val="tx1"/>
                          </a:solidFill>
                          <a:effectLst/>
                        </a:rPr>
                        <a:t>Spring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a:solidFill>
                            <a:schemeClr val="tx1"/>
                          </a:solidFill>
                          <a:effectLst/>
                        </a:rPr>
                        <a:t>Annual</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26363153"/>
                  </a:ext>
                </a:extLst>
              </a:tr>
              <a:tr h="180416">
                <a:tc>
                  <a:txBody>
                    <a:bodyPr/>
                    <a:lstStyle/>
                    <a:p>
                      <a:pPr marL="0" marR="0" algn="l">
                        <a:lnSpc>
                          <a:spcPct val="107000"/>
                        </a:lnSpc>
                        <a:spcBef>
                          <a:spcPts val="0"/>
                        </a:spcBef>
                        <a:spcAft>
                          <a:spcPts val="0"/>
                        </a:spcAft>
                      </a:pPr>
                      <a:r>
                        <a:rPr lang="en-US" sz="1000" dirty="0">
                          <a:solidFill>
                            <a:schemeClr val="tx1"/>
                          </a:solidFill>
                          <a:effectLst/>
                        </a:rPr>
                        <a:t>     Tuition and Fees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a:solidFill>
                            <a:schemeClr val="tx1"/>
                          </a:solidFill>
                          <a:effectLst/>
                        </a:rPr>
                        <a:t>$7,279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$7,279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a:solidFill>
                            <a:schemeClr val="tx1"/>
                          </a:solidFill>
                          <a:effectLst/>
                        </a:rPr>
                        <a:t>$14,558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63243970"/>
                  </a:ext>
                </a:extLst>
              </a:tr>
              <a:tr h="169654">
                <a:tc>
                  <a:txBody>
                    <a:bodyPr/>
                    <a:lstStyle/>
                    <a:p>
                      <a:pPr marL="0" marR="0" algn="l">
                        <a:lnSpc>
                          <a:spcPct val="107000"/>
                        </a:lnSpc>
                        <a:spcBef>
                          <a:spcPts val="0"/>
                        </a:spcBef>
                        <a:spcAft>
                          <a:spcPts val="0"/>
                        </a:spcAft>
                      </a:pPr>
                      <a:r>
                        <a:rPr lang="en-US" sz="1000" dirty="0">
                          <a:solidFill>
                            <a:schemeClr val="tx1"/>
                          </a:solidFill>
                          <a:effectLst/>
                        </a:rPr>
                        <a:t>     Housing and Food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a:solidFill>
                            <a:schemeClr val="tx1"/>
                          </a:solidFill>
                          <a:effectLst/>
                        </a:rPr>
                        <a:t>$6,053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a:solidFill>
                            <a:schemeClr val="tx1"/>
                          </a:solidFill>
                          <a:effectLst/>
                        </a:rPr>
                        <a:t>$6,053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a:solidFill>
                            <a:schemeClr val="tx1"/>
                          </a:solidFill>
                          <a:effectLst/>
                        </a:rPr>
                        <a:t>$12,106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32730435"/>
                  </a:ext>
                </a:extLst>
              </a:tr>
              <a:tr h="487692">
                <a:tc>
                  <a:txBody>
                    <a:bodyPr/>
                    <a:lstStyle/>
                    <a:p>
                      <a:pPr marL="0" marR="0" algn="l">
                        <a:lnSpc>
                          <a:spcPct val="107000"/>
                        </a:lnSpc>
                        <a:spcBef>
                          <a:spcPts val="0"/>
                        </a:spcBef>
                        <a:spcAft>
                          <a:spcPts val="0"/>
                        </a:spcAft>
                      </a:pPr>
                      <a:r>
                        <a:rPr lang="en-US" sz="1000" dirty="0">
                          <a:solidFill>
                            <a:schemeClr val="tx1"/>
                          </a:solidFill>
                          <a:effectLst/>
                        </a:rPr>
                        <a:t>     Orientation and Enrollment Fees</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Total Annual Direct Bill Costs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$256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dirty="0">
                          <a:solidFill>
                            <a:schemeClr val="tx1"/>
                          </a:solidFill>
                          <a:effectLst/>
                        </a:rPr>
                        <a:t>$256</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$26,920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3598577"/>
                  </a:ext>
                </a:extLst>
              </a:tr>
            </a:tbl>
          </a:graphicData>
        </a:graphic>
      </p:graphicFrame>
      <p:sp>
        <p:nvSpPr>
          <p:cNvPr id="12" name="Rectangle 2"/>
          <p:cNvSpPr>
            <a:spLocks noChangeArrowheads="1"/>
          </p:cNvSpPr>
          <p:nvPr/>
        </p:nvSpPr>
        <p:spPr bwMode="auto">
          <a:xfrm>
            <a:off x="0" y="255313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ESTIMATED</a:t>
            </a:r>
            <a:r>
              <a:rPr kumimoji="0" lang="en-US" altLang="en-US" sz="1000" b="1" i="0" u="none" strike="noStrike" cap="none" normalizeH="0" baseline="0" dirty="0">
                <a:ln>
                  <a:noFill/>
                </a:ln>
                <a:solidFill>
                  <a:schemeClr val="tx1"/>
                </a:solidFill>
                <a:effectLst/>
                <a:latin typeface="Segoe UI" panose="020B0502040204020203" pitchFamily="34" charset="0"/>
                <a:ea typeface="Calibri" panose="020F0502020204030204" pitchFamily="34" charset="0"/>
                <a:cs typeface="Segoe UI" panose="020B0502040204020203" pitchFamily="34" charset="0"/>
              </a:rPr>
              <a:t> Annual Cost of Attendance (Resident)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01345286"/>
              </p:ext>
            </p:extLst>
          </p:nvPr>
        </p:nvGraphicFramePr>
        <p:xfrm>
          <a:off x="1792128" y="4261208"/>
          <a:ext cx="5612130" cy="1467612"/>
        </p:xfrm>
        <a:graphic>
          <a:graphicData uri="http://schemas.openxmlformats.org/drawingml/2006/table">
            <a:tbl>
              <a:tblPr firstRow="1" firstCol="1" bandRow="1">
                <a:tableStyleId>{5C22544A-7EE6-4342-B048-85BDC9FD1C3A}</a:tableStyleId>
              </a:tblPr>
              <a:tblGrid>
                <a:gridCol w="2411730">
                  <a:extLst>
                    <a:ext uri="{9D8B030D-6E8A-4147-A177-3AD203B41FA5}">
                      <a16:colId xmlns:a16="http://schemas.microsoft.com/office/drawing/2014/main" val="2656978888"/>
                    </a:ext>
                  </a:extLst>
                </a:gridCol>
                <a:gridCol w="914400">
                  <a:extLst>
                    <a:ext uri="{9D8B030D-6E8A-4147-A177-3AD203B41FA5}">
                      <a16:colId xmlns:a16="http://schemas.microsoft.com/office/drawing/2014/main" val="538695812"/>
                    </a:ext>
                  </a:extLst>
                </a:gridCol>
                <a:gridCol w="1017270">
                  <a:extLst>
                    <a:ext uri="{9D8B030D-6E8A-4147-A177-3AD203B41FA5}">
                      <a16:colId xmlns:a16="http://schemas.microsoft.com/office/drawing/2014/main" val="141499937"/>
                    </a:ext>
                  </a:extLst>
                </a:gridCol>
                <a:gridCol w="1268730">
                  <a:extLst>
                    <a:ext uri="{9D8B030D-6E8A-4147-A177-3AD203B41FA5}">
                      <a16:colId xmlns:a16="http://schemas.microsoft.com/office/drawing/2014/main" val="3921389728"/>
                    </a:ext>
                  </a:extLst>
                </a:gridCol>
              </a:tblGrid>
              <a:tr h="180975">
                <a:tc>
                  <a:txBody>
                    <a:bodyPr/>
                    <a:lstStyle/>
                    <a:p>
                      <a:pPr marL="0" marR="0" algn="l">
                        <a:lnSpc>
                          <a:spcPct val="107000"/>
                        </a:lnSpc>
                        <a:spcBef>
                          <a:spcPts val="0"/>
                        </a:spcBef>
                        <a:spcAft>
                          <a:spcPts val="0"/>
                        </a:spcAft>
                      </a:pPr>
                      <a:r>
                        <a:rPr lang="en-US" sz="1000" u="sng" dirty="0">
                          <a:solidFill>
                            <a:schemeClr val="tx1"/>
                          </a:solidFill>
                          <a:effectLst/>
                        </a:rPr>
                        <a:t>Scholarships and Grant</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     Promise Award</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     University Grant</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dirty="0">
                          <a:solidFill>
                            <a:schemeClr val="tx1"/>
                          </a:solidFill>
                          <a:effectLst/>
                        </a:rPr>
                        <a:t>Fall</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$1,500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$2,900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dirty="0">
                          <a:solidFill>
                            <a:schemeClr val="tx1"/>
                          </a:solidFill>
                          <a:effectLst/>
                        </a:rPr>
                        <a:t>Spring</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$1,500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$2,900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u="sng" dirty="0">
                          <a:solidFill>
                            <a:schemeClr val="tx1"/>
                          </a:solidFill>
                          <a:effectLst/>
                        </a:rPr>
                        <a:t>Annual</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$3,000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$5,800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39811306"/>
                  </a:ext>
                </a:extLst>
              </a:tr>
              <a:tr h="645795">
                <a:tc>
                  <a:txBody>
                    <a:bodyPr/>
                    <a:lstStyle/>
                    <a:p>
                      <a:pPr marL="0" marR="0" algn="l">
                        <a:lnSpc>
                          <a:spcPct val="107000"/>
                        </a:lnSpc>
                        <a:spcBef>
                          <a:spcPts val="0"/>
                        </a:spcBef>
                        <a:spcAft>
                          <a:spcPts val="0"/>
                        </a:spcAft>
                      </a:pPr>
                      <a:r>
                        <a:rPr lang="en-US" sz="1000" u="sng" dirty="0">
                          <a:solidFill>
                            <a:schemeClr val="tx1"/>
                          </a:solidFill>
                          <a:effectLst/>
                        </a:rPr>
                        <a:t>Loans</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     Federal Direct Subsidized Loan</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     Federal Direct </a:t>
                      </a:r>
                      <a:r>
                        <a:rPr lang="en-US" sz="1000" dirty="0" err="1">
                          <a:solidFill>
                            <a:schemeClr val="tx1"/>
                          </a:solidFill>
                          <a:effectLst/>
                        </a:rPr>
                        <a:t>Unsub</a:t>
                      </a:r>
                      <a:r>
                        <a:rPr lang="en-US" sz="1000" dirty="0">
                          <a:solidFill>
                            <a:schemeClr val="tx1"/>
                          </a:solidFill>
                          <a:effectLst/>
                        </a:rPr>
                        <a:t>. Loan</a:t>
                      </a:r>
                      <a:endParaRPr lang="en-US" sz="1100" dirty="0">
                        <a:solidFill>
                          <a:schemeClr val="tx1"/>
                        </a:solidFill>
                        <a:effectLst/>
                      </a:endParaRPr>
                    </a:p>
                    <a:p>
                      <a:pPr marL="0" marR="0" algn="l">
                        <a:lnSpc>
                          <a:spcPct val="107000"/>
                        </a:lnSpc>
                        <a:spcBef>
                          <a:spcPts val="0"/>
                        </a:spcBef>
                        <a:spcAft>
                          <a:spcPts val="0"/>
                        </a:spcAft>
                      </a:pPr>
                      <a:r>
                        <a:rPr lang="en-US" sz="1000" u="none" strike="noStrike"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 </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$1,750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$1,000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 </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$1,750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$1,000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 </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$3,500</a:t>
                      </a:r>
                      <a:endParaRPr lang="en-US" sz="1100" dirty="0">
                        <a:solidFill>
                          <a:schemeClr val="tx1"/>
                        </a:solidFill>
                        <a:effectLst/>
                      </a:endParaRPr>
                    </a:p>
                    <a:p>
                      <a:pPr marL="0" marR="0" algn="r">
                        <a:lnSpc>
                          <a:spcPct val="107000"/>
                        </a:lnSpc>
                        <a:spcBef>
                          <a:spcPts val="0"/>
                        </a:spcBef>
                        <a:spcAft>
                          <a:spcPts val="0"/>
                        </a:spcAft>
                      </a:pPr>
                      <a:r>
                        <a:rPr lang="en-US" sz="1000" dirty="0">
                          <a:solidFill>
                            <a:schemeClr val="tx1"/>
                          </a:solidFill>
                          <a:effectLst/>
                        </a:rPr>
                        <a:t>$2,000</a:t>
                      </a:r>
                      <a:endParaRPr lang="en-US" sz="1100" dirty="0">
                        <a:solidFill>
                          <a:schemeClr val="tx1"/>
                        </a:solidFill>
                        <a:effectLst/>
                      </a:endParaRPr>
                    </a:p>
                    <a:p>
                      <a:pPr marL="0" marR="0" algn="r">
                        <a:lnSpc>
                          <a:spcPct val="107000"/>
                        </a:lnSpc>
                        <a:spcBef>
                          <a:spcPts val="0"/>
                        </a:spcBef>
                        <a:spcAft>
                          <a:spcPts val="0"/>
                        </a:spcAft>
                      </a:pPr>
                      <a:r>
                        <a:rPr lang="en-US" sz="800" dirty="0">
                          <a:solidFill>
                            <a:schemeClr val="tx1"/>
                          </a:solidFill>
                          <a:effectLst/>
                        </a:rPr>
                        <a:t>__________</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227589216"/>
                  </a:ext>
                </a:extLst>
              </a:tr>
              <a:tr h="50800">
                <a:tc>
                  <a:txBody>
                    <a:bodyPr/>
                    <a:lstStyle/>
                    <a:p>
                      <a:pPr marL="0" marR="0" algn="l">
                        <a:lnSpc>
                          <a:spcPct val="107000"/>
                        </a:lnSpc>
                        <a:spcBef>
                          <a:spcPts val="0"/>
                        </a:spcBef>
                        <a:spcAft>
                          <a:spcPts val="0"/>
                        </a:spcAft>
                      </a:pPr>
                      <a:r>
                        <a:rPr lang="en-US" sz="1000" dirty="0">
                          <a:solidFill>
                            <a:schemeClr val="tx1"/>
                          </a:solidFill>
                          <a:effectLst/>
                        </a:rPr>
                        <a:t>Total Financial Aid Offer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$14,300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870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1516754"/>
              </p:ext>
            </p:extLst>
          </p:nvPr>
        </p:nvGraphicFramePr>
        <p:xfrm>
          <a:off x="1840230" y="6193608"/>
          <a:ext cx="5589270" cy="457200"/>
        </p:xfrm>
        <a:graphic>
          <a:graphicData uri="http://schemas.openxmlformats.org/drawingml/2006/table">
            <a:tbl>
              <a:tblPr firstRow="1" firstCol="1" bandRow="1">
                <a:tableStyleId>{5C22544A-7EE6-4342-B048-85BDC9FD1C3A}</a:tableStyleId>
              </a:tblPr>
              <a:tblGrid>
                <a:gridCol w="4583430">
                  <a:extLst>
                    <a:ext uri="{9D8B030D-6E8A-4147-A177-3AD203B41FA5}">
                      <a16:colId xmlns:a16="http://schemas.microsoft.com/office/drawing/2014/main" val="3807830508"/>
                    </a:ext>
                  </a:extLst>
                </a:gridCol>
                <a:gridCol w="1005840">
                  <a:extLst>
                    <a:ext uri="{9D8B030D-6E8A-4147-A177-3AD203B41FA5}">
                      <a16:colId xmlns:a16="http://schemas.microsoft.com/office/drawing/2014/main" val="2558590669"/>
                    </a:ext>
                  </a:extLst>
                </a:gridCol>
              </a:tblGrid>
              <a:tr h="457200">
                <a:tc>
                  <a:txBody>
                    <a:bodyPr/>
                    <a:lstStyle/>
                    <a:p>
                      <a:pPr marL="0" marR="0" algn="l">
                        <a:lnSpc>
                          <a:spcPct val="107000"/>
                        </a:lnSpc>
                        <a:spcBef>
                          <a:spcPts val="0"/>
                        </a:spcBef>
                        <a:spcAft>
                          <a:spcPts val="0"/>
                        </a:spcAft>
                      </a:pPr>
                      <a:r>
                        <a:rPr lang="en-US" sz="1000" dirty="0">
                          <a:solidFill>
                            <a:schemeClr val="tx1"/>
                          </a:solidFill>
                          <a:effectLst/>
                        </a:rPr>
                        <a:t>How much will you need to pay PSU? </a:t>
                      </a:r>
                      <a:endParaRPr lang="en-US" sz="1100" dirty="0">
                        <a:solidFill>
                          <a:schemeClr val="tx1"/>
                        </a:solidFill>
                        <a:effectLst/>
                      </a:endParaRPr>
                    </a:p>
                    <a:p>
                      <a:pPr marL="0" marR="0" algn="l">
                        <a:lnSpc>
                          <a:spcPct val="107000"/>
                        </a:lnSpc>
                        <a:spcBef>
                          <a:spcPts val="0"/>
                        </a:spcBef>
                        <a:spcAft>
                          <a:spcPts val="0"/>
                        </a:spcAft>
                      </a:pPr>
                      <a:r>
                        <a:rPr lang="en-US" sz="1000" dirty="0">
                          <a:solidFill>
                            <a:schemeClr val="tx1"/>
                          </a:solidFill>
                          <a:effectLst/>
                        </a:rPr>
                        <a:t>-Direct Billed Costs, $26,920 less Financial Aid Offered, $14,300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0"/>
                        </a:spcAft>
                      </a:pPr>
                      <a:r>
                        <a:rPr lang="en-US" sz="1000" dirty="0">
                          <a:solidFill>
                            <a:schemeClr val="tx1"/>
                          </a:solidFill>
                          <a:effectLst/>
                        </a:rPr>
                        <a:t>$12,620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29389547"/>
                  </a:ext>
                </a:extLst>
              </a:tr>
            </a:tbl>
          </a:graphicData>
        </a:graphic>
      </p:graphicFrame>
      <p:sp>
        <p:nvSpPr>
          <p:cNvPr id="15" name="Rectangle 3"/>
          <p:cNvSpPr>
            <a:spLocks noChangeArrowheads="1"/>
          </p:cNvSpPr>
          <p:nvPr/>
        </p:nvSpPr>
        <p:spPr bwMode="auto">
          <a:xfrm>
            <a:off x="27305" y="57252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Your </a:t>
            </a:r>
            <a:r>
              <a:rPr kumimoji="0" lang="en-US" altLang="en-US" sz="1000" b="1" i="0" u="sng"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ESTIMATED</a:t>
            </a:r>
            <a:r>
              <a:rPr kumimoji="0" lang="en-US" altLang="en-US" sz="1000" b="1"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Annual Out-of-Pocket Expense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3759850" y="3997185"/>
            <a:ext cx="1309974" cy="248658"/>
          </a:xfrm>
          <a:prstGeom prst="rect">
            <a:avLst/>
          </a:prstGeom>
        </p:spPr>
        <p:txBody>
          <a:bodyPr wrap="none">
            <a:spAutoFit/>
          </a:bodyPr>
          <a:lstStyle/>
          <a:p>
            <a:pPr algn="ctr">
              <a:lnSpc>
                <a:spcPct val="107000"/>
              </a:lnSpc>
            </a:pPr>
            <a:r>
              <a:rPr lang="en-US" sz="1000" b="1" dirty="0">
                <a:latin typeface="Segoe UI" panose="020B0502040204020203" pitchFamily="34" charset="0"/>
                <a:ea typeface="Times New Roman" panose="02020603050405020304" pitchFamily="18" charset="0"/>
                <a:cs typeface="Times New Roman" panose="02020603050405020304" pitchFamily="18" charset="0"/>
              </a:rPr>
              <a:t>Financial Aid Offer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p:cNvSpPr/>
          <p:nvPr/>
        </p:nvSpPr>
        <p:spPr>
          <a:xfrm>
            <a:off x="6677024" y="6122221"/>
            <a:ext cx="866775" cy="29237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750169" y="3722305"/>
            <a:ext cx="742950" cy="2298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657974" y="5455966"/>
            <a:ext cx="885825" cy="2779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2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334851" y="5290447"/>
            <a:ext cx="8809149" cy="1169551"/>
          </a:xfrm>
          <a:prstGeom prst="rect">
            <a:avLst/>
          </a:prstGeom>
          <a:noFill/>
        </p:spPr>
        <p:txBody>
          <a:bodyPr wrap="square" rtlCol="0">
            <a:spAutoFit/>
          </a:bodyPr>
          <a:lstStyle/>
          <a:p>
            <a:pPr algn="ctr"/>
            <a:br>
              <a:rPr lang="en-US" sz="3200" b="1" dirty="0"/>
            </a:br>
            <a:endParaRPr lang="en-US" sz="1000" b="1" dirty="0"/>
          </a:p>
          <a:p>
            <a:r>
              <a:rPr lang="en-US" sz="2800" b="1" dirty="0"/>
              <a:t>https://www.plymouth.edu/webapp/college-calculator/</a:t>
            </a:r>
          </a:p>
        </p:txBody>
      </p:sp>
      <p:pic>
        <p:nvPicPr>
          <p:cNvPr id="6" name="Picture 5"/>
          <p:cNvPicPr>
            <a:picLocks noChangeAspect="1"/>
          </p:cNvPicPr>
          <p:nvPr/>
        </p:nvPicPr>
        <p:blipFill>
          <a:blip r:embed="rId3"/>
          <a:stretch>
            <a:fillRect/>
          </a:stretch>
        </p:blipFill>
        <p:spPr>
          <a:xfrm>
            <a:off x="334851" y="1848649"/>
            <a:ext cx="6038850" cy="3819525"/>
          </a:xfrm>
          <a:prstGeom prst="rect">
            <a:avLst/>
          </a:prstGeom>
        </p:spPr>
      </p:pic>
      <p:sp>
        <p:nvSpPr>
          <p:cNvPr id="4" name="TextBox 3"/>
          <p:cNvSpPr txBox="1"/>
          <p:nvPr/>
        </p:nvSpPr>
        <p:spPr>
          <a:xfrm>
            <a:off x="2686787" y="972094"/>
            <a:ext cx="4105275" cy="646331"/>
          </a:xfrm>
          <a:prstGeom prst="rect">
            <a:avLst/>
          </a:prstGeom>
          <a:noFill/>
        </p:spPr>
        <p:txBody>
          <a:bodyPr wrap="square" rtlCol="0">
            <a:spAutoFit/>
          </a:bodyPr>
          <a:lstStyle/>
          <a:p>
            <a:pPr algn="ctr"/>
            <a:r>
              <a:rPr lang="en-US" sz="3600" dirty="0">
                <a:solidFill>
                  <a:schemeClr val="tx1">
                    <a:lumMod val="95000"/>
                    <a:lumOff val="5000"/>
                  </a:schemeClr>
                </a:solidFill>
              </a:rPr>
              <a:t>Bill Estimator</a:t>
            </a:r>
          </a:p>
        </p:txBody>
      </p:sp>
    </p:spTree>
    <p:extLst>
      <p:ext uri="{BB962C8B-B14F-4D97-AF65-F5344CB8AC3E}">
        <p14:creationId xmlns:p14="http://schemas.microsoft.com/office/powerpoint/2010/main" val="375961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nual Input 2"/>
          <p:cNvSpPr/>
          <p:nvPr/>
        </p:nvSpPr>
        <p:spPr>
          <a:xfrm rot="10800000">
            <a:off x="0" y="-994556"/>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18096"/>
            <a:ext cx="7433691" cy="646331"/>
          </a:xfrm>
          <a:prstGeom prst="rect">
            <a:avLst/>
          </a:prstGeom>
          <a:noFill/>
        </p:spPr>
        <p:txBody>
          <a:bodyPr wrap="square" rtlCol="0">
            <a:spAutoFit/>
          </a:bodyPr>
          <a:lstStyle/>
          <a:p>
            <a:r>
              <a:rPr lang="en-US" sz="3600" b="1" dirty="0">
                <a:ln>
                  <a:solidFill>
                    <a:srgbClr val="004600"/>
                  </a:solidFill>
                </a:ln>
                <a:solidFill>
                  <a:schemeClr val="bg1"/>
                </a:solidFill>
                <a:latin typeface="Corbel" charset="0"/>
                <a:ea typeface="Corbel" charset="0"/>
                <a:cs typeface="Corbel" charset="0"/>
              </a:rPr>
              <a:t>Options for Funding Your Education</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685800" y="2036356"/>
            <a:ext cx="8043333" cy="395173"/>
          </a:xfrm>
          <a:prstGeom prst="rect">
            <a:avLst/>
          </a:prstGeom>
        </p:spPr>
        <p:txBody>
          <a:bodyPr wrap="square">
            <a:spAutoFit/>
          </a:bodyPr>
          <a:lstStyle/>
          <a:p>
            <a:pPr>
              <a:lnSpc>
                <a:spcPct val="80000"/>
              </a:lnSpc>
            </a:pPr>
            <a:endParaRPr lang="en-US" sz="2400" dirty="0">
              <a:solidFill>
                <a:srgbClr val="004A35"/>
              </a:solidFill>
              <a:latin typeface="Corbel" panose="020B0503020204020204" pitchFamily="34" charset="0"/>
              <a:cs typeface="Arial" panose="020B0604020202020204" pitchFamily="34" charset="0"/>
            </a:endParaRPr>
          </a:p>
        </p:txBody>
      </p:sp>
      <p:sp>
        <p:nvSpPr>
          <p:cNvPr id="4" name="Rectangle 3"/>
          <p:cNvSpPr/>
          <p:nvPr/>
        </p:nvSpPr>
        <p:spPr>
          <a:xfrm>
            <a:off x="117186" y="1053017"/>
            <a:ext cx="8719127" cy="5773888"/>
          </a:xfrm>
          <a:prstGeom prst="rect">
            <a:avLst/>
          </a:prstGeom>
        </p:spPr>
        <p:txBody>
          <a:bodyPr wrap="square">
            <a:spAutoFit/>
          </a:bodyPr>
          <a:lstStyle/>
          <a:p>
            <a:r>
              <a:rPr lang="en-US" b="1" dirty="0"/>
              <a:t>1:</a:t>
            </a:r>
            <a:r>
              <a:rPr lang="en-US" dirty="0"/>
              <a:t> </a:t>
            </a:r>
            <a:r>
              <a:rPr lang="en-US" b="1" dirty="0">
                <a:solidFill>
                  <a:srgbClr val="2C6A2F"/>
                </a:solidFill>
              </a:rPr>
              <a:t>Direct Payment </a:t>
            </a:r>
            <a:r>
              <a:rPr lang="en-US" dirty="0"/>
              <a:t>by cash, check, 529 college savings plan, </a:t>
            </a:r>
          </a:p>
          <a:p>
            <a:r>
              <a:rPr lang="en-US" dirty="0"/>
              <a:t>outside scholarships, </a:t>
            </a:r>
            <a:r>
              <a:rPr lang="en-US" dirty="0" err="1"/>
              <a:t>etc</a:t>
            </a:r>
            <a:endParaRPr lang="en-US" dirty="0"/>
          </a:p>
          <a:p>
            <a:endParaRPr lang="en-US" dirty="0"/>
          </a:p>
          <a:p>
            <a:r>
              <a:rPr lang="en-US" b="1" dirty="0"/>
              <a:t>2</a:t>
            </a:r>
            <a:r>
              <a:rPr lang="en-US" dirty="0"/>
              <a:t>: </a:t>
            </a:r>
            <a:r>
              <a:rPr lang="en-US" dirty="0">
                <a:solidFill>
                  <a:srgbClr val="2C6A2F"/>
                </a:solidFill>
              </a:rPr>
              <a:t>M</a:t>
            </a:r>
            <a:r>
              <a:rPr lang="en-US" b="1" dirty="0">
                <a:solidFill>
                  <a:srgbClr val="2C6A2F"/>
                </a:solidFill>
              </a:rPr>
              <a:t>onthly</a:t>
            </a:r>
            <a:r>
              <a:rPr lang="en-US" dirty="0">
                <a:solidFill>
                  <a:srgbClr val="2C6A2F"/>
                </a:solidFill>
              </a:rPr>
              <a:t> </a:t>
            </a:r>
            <a:r>
              <a:rPr lang="en-US" b="1" dirty="0">
                <a:solidFill>
                  <a:srgbClr val="2C6A2F"/>
                </a:solidFill>
              </a:rPr>
              <a:t>installment payment option</a:t>
            </a:r>
            <a:r>
              <a:rPr lang="en-US" dirty="0"/>
              <a:t>. This is not a loan program so there are no interest payments. The installment plan allows you to take existing resources and pay them over a six month period.</a:t>
            </a:r>
            <a:br>
              <a:rPr lang="en-US" dirty="0"/>
            </a:br>
            <a:r>
              <a:rPr lang="en-US" dirty="0"/>
              <a:t>	</a:t>
            </a:r>
            <a:r>
              <a:rPr lang="en-US" b="1" dirty="0"/>
              <a:t>Fall 2023 Payment Plan opens April 1 – First payment is due </a:t>
            </a:r>
            <a:r>
              <a:rPr lang="en-US" b="1"/>
              <a:t>May 1</a:t>
            </a:r>
            <a:r>
              <a:rPr lang="en-US" b="1" baseline="30000"/>
              <a:t>st</a:t>
            </a:r>
            <a:r>
              <a:rPr lang="en-US" b="1"/>
              <a:t>.</a:t>
            </a:r>
            <a:endParaRPr lang="en-US" b="1" dirty="0"/>
          </a:p>
          <a:p>
            <a:endParaRPr lang="en-US" dirty="0"/>
          </a:p>
          <a:p>
            <a:r>
              <a:rPr lang="en-US" b="1" dirty="0"/>
              <a:t>3</a:t>
            </a:r>
            <a:r>
              <a:rPr lang="en-US" dirty="0"/>
              <a:t>: </a:t>
            </a:r>
            <a:r>
              <a:rPr lang="en-US" b="1" dirty="0">
                <a:solidFill>
                  <a:srgbClr val="2C6A2F"/>
                </a:solidFill>
              </a:rPr>
              <a:t>Federal Direct Parent Loan for Undergraduate Students (PLUS) </a:t>
            </a:r>
            <a:r>
              <a:rPr lang="en-US" dirty="0"/>
              <a:t>is a fixed-interest rate loan in the parent’s name that is base on credit.</a:t>
            </a:r>
            <a:r>
              <a:rPr lang="en-US" dirty="0">
                <a:cs typeface="Arial" panose="020B0604020202020204" pitchFamily="34" charset="0"/>
              </a:rPr>
              <a:t> If parents are denied the loan, the student can receive $4000 (1</a:t>
            </a:r>
            <a:r>
              <a:rPr lang="en-US" baseline="30000" dirty="0">
                <a:cs typeface="Arial" panose="020B0604020202020204" pitchFamily="34" charset="0"/>
              </a:rPr>
              <a:t>st</a:t>
            </a:r>
            <a:r>
              <a:rPr lang="en-US" dirty="0">
                <a:cs typeface="Arial" panose="020B0604020202020204" pitchFamily="34" charset="0"/>
              </a:rPr>
              <a:t> &amp; 2</a:t>
            </a:r>
            <a:r>
              <a:rPr lang="en-US" baseline="30000" dirty="0">
                <a:cs typeface="Arial" panose="020B0604020202020204" pitchFamily="34" charset="0"/>
              </a:rPr>
              <a:t>nd</a:t>
            </a:r>
            <a:r>
              <a:rPr lang="en-US" dirty="0">
                <a:cs typeface="Arial" panose="020B0604020202020204" pitchFamily="34" charset="0"/>
              </a:rPr>
              <a:t> year) or $5000 (3</a:t>
            </a:r>
            <a:r>
              <a:rPr lang="en-US" baseline="30000" dirty="0">
                <a:cs typeface="Arial" panose="020B0604020202020204" pitchFamily="34" charset="0"/>
              </a:rPr>
              <a:t>rd</a:t>
            </a:r>
            <a:r>
              <a:rPr lang="en-US" dirty="0">
                <a:cs typeface="Arial" panose="020B0604020202020204" pitchFamily="34" charset="0"/>
              </a:rPr>
              <a:t> +) in additional Federal Direct Unsubsidized Student Loan. The 2022-2023 interest rate is 7.54% with 4.228% origination fee. </a:t>
            </a:r>
            <a:r>
              <a:rPr lang="en-US" dirty="0"/>
              <a:t>Additional information can be found at go.plymouth.edu/plus.</a:t>
            </a:r>
            <a:br>
              <a:rPr lang="en-US" dirty="0"/>
            </a:br>
            <a:r>
              <a:rPr lang="en-US" dirty="0"/>
              <a:t>	</a:t>
            </a:r>
            <a:r>
              <a:rPr lang="en-US" b="1" dirty="0"/>
              <a:t>2023-2024 Application opens at studentaid.gov April/May</a:t>
            </a:r>
            <a:br>
              <a:rPr lang="en-US" dirty="0"/>
            </a:br>
            <a:endParaRPr lang="en-US" dirty="0"/>
          </a:p>
          <a:p>
            <a:r>
              <a:rPr lang="en-US" b="1" dirty="0"/>
              <a:t>4</a:t>
            </a:r>
            <a:r>
              <a:rPr lang="en-US" dirty="0"/>
              <a:t>: </a:t>
            </a:r>
            <a:r>
              <a:rPr lang="en-US" b="1" dirty="0">
                <a:solidFill>
                  <a:srgbClr val="2C6A2F"/>
                </a:solidFill>
              </a:rPr>
              <a:t>Alternative/Private Loans </a:t>
            </a:r>
            <a:r>
              <a:rPr lang="en-US" dirty="0"/>
              <a:t>are private loans through a third party lender. </a:t>
            </a:r>
            <a:r>
              <a:rPr lang="en-US" dirty="0">
                <a:cs typeface="Arial" panose="020B0604020202020204" pitchFamily="34" charset="0"/>
              </a:rPr>
              <a:t>Different lenders have different interest rates and repayment terms. </a:t>
            </a:r>
            <a:r>
              <a:rPr lang="en-US" dirty="0"/>
              <a:t>Additional information can be found at go.plymouth.edu/alternative.</a:t>
            </a:r>
            <a:br>
              <a:rPr lang="en-US" dirty="0">
                <a:solidFill>
                  <a:srgbClr val="4C4C4C"/>
                </a:solidFill>
                <a:latin typeface="Calibri" panose="020F0502020204030204" pitchFamily="34" charset="0"/>
                <a:cs typeface="Calibri" panose="020F0502020204030204" pitchFamily="34" charset="0"/>
              </a:rPr>
            </a:br>
            <a:endParaRPr lang="en-US" dirty="0">
              <a:solidFill>
                <a:srgbClr val="4C4C4C"/>
              </a:solidFill>
              <a:latin typeface="Calibri" panose="020F0502020204030204" pitchFamily="34" charset="0"/>
              <a:cs typeface="Calibri" panose="020F0502020204030204" pitchFamily="34" charset="0"/>
            </a:endParaRPr>
          </a:p>
          <a:p>
            <a:r>
              <a:rPr lang="en-US" b="1" i="1" dirty="0">
                <a:solidFill>
                  <a:srgbClr val="92D050"/>
                </a:solidFill>
                <a:latin typeface="Calibri" panose="020F0502020204030204" pitchFamily="34" charset="0"/>
                <a:cs typeface="Calibri" panose="020F0502020204030204" pitchFamily="34" charset="0"/>
              </a:rPr>
              <a:t>Note: A combination of the options above may be used. </a:t>
            </a:r>
            <a:endParaRPr lang="en-US" b="0" i="0" dirty="0">
              <a:solidFill>
                <a:srgbClr val="92D05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90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120348"/>
            <a:ext cx="6986016" cy="646331"/>
          </a:xfrm>
          <a:prstGeom prst="rect">
            <a:avLst/>
          </a:prstGeom>
          <a:noFill/>
        </p:spPr>
        <p:txBody>
          <a:bodyPr wrap="square" rtlCol="0">
            <a:spAutoFit/>
          </a:bodyPr>
          <a:lstStyle/>
          <a:p>
            <a:r>
              <a:rPr lang="en-US" sz="3600" b="1" dirty="0">
                <a:ln>
                  <a:solidFill>
                    <a:srgbClr val="004600"/>
                  </a:solidFill>
                </a:ln>
                <a:solidFill>
                  <a:schemeClr val="bg1"/>
                </a:solidFill>
                <a:latin typeface="Corbel" charset="0"/>
                <a:ea typeface="Corbel" charset="0"/>
                <a:cs typeface="Corbel" charset="0"/>
              </a:rPr>
              <a:t>Important Billing Information</a:t>
            </a:r>
            <a:r>
              <a:rPr lang="en-US" sz="3600" b="1" dirty="0">
                <a:ln>
                  <a:solidFill>
                    <a:srgbClr val="004600"/>
                  </a:solidFill>
                </a:ln>
                <a:solidFill>
                  <a:srgbClr val="004A35"/>
                </a:solidFill>
                <a:latin typeface="Corbel" charset="0"/>
                <a:ea typeface="Corbel" charset="0"/>
                <a:cs typeface="Corbel" charset="0"/>
              </a:rPr>
              <a:t>:</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74311" y="1208569"/>
            <a:ext cx="6108150" cy="2246769"/>
          </a:xfrm>
          <a:prstGeom prst="rect">
            <a:avLst/>
          </a:prstGeom>
          <a:ln w="38100">
            <a:solidFill>
              <a:srgbClr val="2C6A2F"/>
            </a:solidFill>
          </a:ln>
        </p:spPr>
        <p:txBody>
          <a:bodyPr wrap="square">
            <a:spAutoFit/>
          </a:bodyPr>
          <a:lstStyle/>
          <a:p>
            <a:r>
              <a:rPr lang="en-US" sz="2000" dirty="0"/>
              <a:t>PSU bills per semester and bills are only available online. </a:t>
            </a:r>
          </a:p>
          <a:p>
            <a:r>
              <a:rPr lang="en-US" sz="2000" dirty="0"/>
              <a:t>Bills can be found on the ‘Services’ tab of the student’s</a:t>
            </a:r>
          </a:p>
          <a:p>
            <a:r>
              <a:rPr lang="en-US" sz="2000" dirty="0" err="1"/>
              <a:t>myPlymouth</a:t>
            </a:r>
            <a:r>
              <a:rPr lang="en-US" sz="2000" dirty="0"/>
              <a:t> portal.</a:t>
            </a:r>
          </a:p>
          <a:p>
            <a:endParaRPr lang="en-US" sz="2000" dirty="0"/>
          </a:p>
          <a:p>
            <a:r>
              <a:rPr lang="en-US" sz="2000" b="1" u="sng" dirty="0"/>
              <a:t>Semester		Bill </a:t>
            </a:r>
            <a:r>
              <a:rPr lang="en-US" sz="2000" b="1" u="sng" dirty="0" err="1"/>
              <a:t>Avaiable</a:t>
            </a:r>
            <a:r>
              <a:rPr lang="en-US" sz="2000" b="1" u="sng" dirty="0"/>
              <a:t>			Bill Due Date</a:t>
            </a:r>
            <a:endParaRPr lang="en-US" sz="2000" dirty="0"/>
          </a:p>
          <a:p>
            <a:r>
              <a:rPr lang="en-US" sz="2000" dirty="0"/>
              <a:t>Fall 2023		Early July			Aug 4, 2023</a:t>
            </a:r>
            <a:br>
              <a:rPr lang="en-US" sz="2000" dirty="0"/>
            </a:br>
            <a:r>
              <a:rPr lang="en-US" sz="2000" dirty="0"/>
              <a:t>Spring 2024		Early November		Dec 1, 2023</a:t>
            </a:r>
            <a:endParaRPr lang="en-US" sz="2400" dirty="0"/>
          </a:p>
        </p:txBody>
      </p:sp>
      <p:sp>
        <p:nvSpPr>
          <p:cNvPr id="8" name="TextBox 7"/>
          <p:cNvSpPr txBox="1"/>
          <p:nvPr/>
        </p:nvSpPr>
        <p:spPr>
          <a:xfrm>
            <a:off x="639690" y="4145817"/>
            <a:ext cx="3223972" cy="2308324"/>
          </a:xfrm>
          <a:prstGeom prst="rect">
            <a:avLst/>
          </a:prstGeom>
          <a:noFill/>
        </p:spPr>
        <p:txBody>
          <a:bodyPr wrap="square" rtlCol="0">
            <a:spAutoFit/>
          </a:bodyPr>
          <a:lstStyle/>
          <a:p>
            <a:r>
              <a:rPr lang="en-US" sz="1600" b="1" dirty="0">
                <a:ln>
                  <a:solidFill>
                    <a:srgbClr val="004600"/>
                  </a:solidFill>
                </a:ln>
                <a:solidFill>
                  <a:srgbClr val="004A35"/>
                </a:solidFill>
                <a:latin typeface="Corbel" charset="0"/>
                <a:ea typeface="Corbel" charset="0"/>
                <a:cs typeface="Corbel" charset="0"/>
              </a:rPr>
              <a:t>Family Access</a:t>
            </a:r>
            <a:endParaRPr lang="en-US" sz="1600" dirty="0">
              <a:ln>
                <a:solidFill>
                  <a:srgbClr val="004600"/>
                </a:solidFill>
              </a:ln>
              <a:solidFill>
                <a:srgbClr val="004A35"/>
              </a:solidFill>
              <a:latin typeface="Corbel" charset="0"/>
              <a:ea typeface="Corbel" charset="0"/>
              <a:cs typeface="Corbel" charset="0"/>
            </a:endParaRPr>
          </a:p>
          <a:p>
            <a:r>
              <a:rPr lang="en-US" sz="1600" dirty="0"/>
              <a:t>Due to federal regulations we can </a:t>
            </a:r>
            <a:r>
              <a:rPr lang="en-US" sz="1600" i="1" dirty="0"/>
              <a:t>only</a:t>
            </a:r>
            <a:r>
              <a:rPr lang="en-US" sz="1600" dirty="0"/>
              <a:t> discuss specifics of the bill with the student and anyone to whom they have granted ‘Bill View’ in Family Access. This can be found on the welcome tab of your </a:t>
            </a:r>
            <a:r>
              <a:rPr lang="en-US" sz="1600" dirty="0" err="1"/>
              <a:t>myPlymouth</a:t>
            </a:r>
            <a:endParaRPr lang="en-US" sz="1600" dirty="0"/>
          </a:p>
          <a:p>
            <a:endParaRPr lang="en-US" sz="1600" dirty="0">
              <a:ln>
                <a:solidFill>
                  <a:srgbClr val="004600"/>
                </a:solidFill>
              </a:ln>
              <a:solidFill>
                <a:srgbClr val="004A35"/>
              </a:solidFill>
              <a:latin typeface="Corbel" charset="0"/>
              <a:ea typeface="Corbel" charset="0"/>
              <a:cs typeface="Corbel" charset="0"/>
            </a:endParaRPr>
          </a:p>
        </p:txBody>
      </p:sp>
      <p:pic>
        <p:nvPicPr>
          <p:cNvPr id="9" name="Picture 8"/>
          <p:cNvPicPr>
            <a:picLocks noChangeAspect="1"/>
          </p:cNvPicPr>
          <p:nvPr/>
        </p:nvPicPr>
        <p:blipFill>
          <a:blip r:embed="rId3"/>
          <a:stretch>
            <a:fillRect/>
          </a:stretch>
        </p:blipFill>
        <p:spPr>
          <a:xfrm>
            <a:off x="6664807" y="208915"/>
            <a:ext cx="2175705" cy="5046427"/>
          </a:xfrm>
          <a:prstGeom prst="rect">
            <a:avLst/>
          </a:prstGeom>
        </p:spPr>
      </p:pic>
      <p:pic>
        <p:nvPicPr>
          <p:cNvPr id="10" name="Picture 9"/>
          <p:cNvPicPr>
            <a:picLocks noChangeAspect="1"/>
          </p:cNvPicPr>
          <p:nvPr/>
        </p:nvPicPr>
        <p:blipFill>
          <a:blip r:embed="rId4"/>
          <a:stretch>
            <a:fillRect/>
          </a:stretch>
        </p:blipFill>
        <p:spPr>
          <a:xfrm>
            <a:off x="4286489" y="4895731"/>
            <a:ext cx="3381375" cy="1558410"/>
          </a:xfrm>
          <a:prstGeom prst="rect">
            <a:avLst/>
          </a:prstGeom>
        </p:spPr>
      </p:pic>
    </p:spTree>
    <p:extLst>
      <p:ext uri="{BB962C8B-B14F-4D97-AF65-F5344CB8AC3E}">
        <p14:creationId xmlns:p14="http://schemas.microsoft.com/office/powerpoint/2010/main" val="286525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89137" y="871585"/>
            <a:ext cx="6986016" cy="738664"/>
          </a:xfrm>
          <a:prstGeom prst="rect">
            <a:avLst/>
          </a:prstGeom>
          <a:noFill/>
        </p:spPr>
        <p:txBody>
          <a:bodyPr wrap="square" rtlCol="0">
            <a:spAutoFit/>
          </a:bodyPr>
          <a:lstStyle/>
          <a:p>
            <a:r>
              <a:rPr lang="en-US" sz="4200" b="1" dirty="0">
                <a:ln>
                  <a:solidFill>
                    <a:srgbClr val="004600"/>
                  </a:solidFill>
                </a:ln>
                <a:solidFill>
                  <a:schemeClr val="tx1">
                    <a:lumMod val="95000"/>
                    <a:lumOff val="5000"/>
                  </a:schemeClr>
                </a:solidFill>
                <a:latin typeface="Corbel" charset="0"/>
                <a:ea typeface="Corbel" charset="0"/>
                <a:cs typeface="Corbel" charset="0"/>
              </a:rPr>
              <a:t>Remember…</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289137" y="1662298"/>
            <a:ext cx="8043333" cy="4154984"/>
          </a:xfrm>
          <a:prstGeom prst="rect">
            <a:avLst/>
          </a:prstGeom>
        </p:spPr>
        <p:txBody>
          <a:bodyPr wrap="square">
            <a:spAutoFit/>
          </a:bodyPr>
          <a:lstStyle/>
          <a:p>
            <a:pPr>
              <a:lnSpc>
                <a:spcPct val="80000"/>
              </a:lnSpc>
            </a:pPr>
            <a:endParaRPr lang="en-US" sz="2200" dirty="0">
              <a:solidFill>
                <a:srgbClr val="004A35"/>
              </a:solidFill>
              <a:latin typeface="Corbel" panose="020B0503020204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200" dirty="0">
                <a:solidFill>
                  <a:srgbClr val="004A35"/>
                </a:solidFill>
                <a:latin typeface="Corbel" panose="020B0503020204020204" pitchFamily="34" charset="0"/>
                <a:cs typeface="Arial" panose="020B0604020202020204" pitchFamily="34" charset="0"/>
              </a:rPr>
              <a:t>In most cases, families will have financial responsibility. Discuss costs and options as a family.</a:t>
            </a:r>
          </a:p>
          <a:p>
            <a:pPr>
              <a:lnSpc>
                <a:spcPct val="80000"/>
              </a:lnSpc>
            </a:pPr>
            <a:endParaRPr lang="en-US" sz="2200" dirty="0">
              <a:solidFill>
                <a:srgbClr val="004A35"/>
              </a:solidFill>
              <a:latin typeface="Corbel" panose="020B0503020204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200" dirty="0">
                <a:solidFill>
                  <a:srgbClr val="004A35"/>
                </a:solidFill>
                <a:latin typeface="Corbel" panose="020B0503020204020204" pitchFamily="34" charset="0"/>
                <a:cs typeface="Arial" panose="020B0604020202020204" pitchFamily="34" charset="0"/>
              </a:rPr>
              <a:t>The earlier you start with the process, the better.</a:t>
            </a:r>
          </a:p>
          <a:p>
            <a:pPr marL="285750" indent="-285750">
              <a:lnSpc>
                <a:spcPct val="80000"/>
              </a:lnSpc>
              <a:buFont typeface="Arial" panose="020B0604020202020204" pitchFamily="34" charset="0"/>
              <a:buChar char="•"/>
            </a:pPr>
            <a:endParaRPr lang="en-US" sz="2200" dirty="0">
              <a:solidFill>
                <a:srgbClr val="004A35"/>
              </a:solidFill>
              <a:latin typeface="Corbel" panose="020B0503020204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200" dirty="0">
                <a:solidFill>
                  <a:srgbClr val="004A35"/>
                </a:solidFill>
                <a:latin typeface="Corbel" panose="020B0503020204020204" pitchFamily="34" charset="0"/>
                <a:cs typeface="Arial" panose="020B0604020202020204" pitchFamily="34" charset="0"/>
              </a:rPr>
              <a:t>PSU will review your FAFSA to determine aid once you are </a:t>
            </a:r>
            <a:r>
              <a:rPr lang="en-US" sz="2200" b="1" dirty="0">
                <a:solidFill>
                  <a:srgbClr val="004A35"/>
                </a:solidFill>
                <a:latin typeface="Corbel" panose="020B0503020204020204" pitchFamily="34" charset="0"/>
                <a:cs typeface="Arial" panose="020B0604020202020204" pitchFamily="34" charset="0"/>
              </a:rPr>
              <a:t>accepted</a:t>
            </a:r>
            <a:r>
              <a:rPr lang="en-US" sz="2200" dirty="0">
                <a:solidFill>
                  <a:srgbClr val="004A35"/>
                </a:solidFill>
                <a:latin typeface="Corbel" panose="020B0503020204020204" pitchFamily="34" charset="0"/>
                <a:cs typeface="Arial" panose="020B0604020202020204" pitchFamily="34" charset="0"/>
              </a:rPr>
              <a:t> to the University</a:t>
            </a:r>
          </a:p>
          <a:p>
            <a:pPr marL="285750" indent="-285750">
              <a:lnSpc>
                <a:spcPct val="80000"/>
              </a:lnSpc>
              <a:buFont typeface="Arial" panose="020B0604020202020204" pitchFamily="34" charset="0"/>
              <a:buChar char="•"/>
            </a:pPr>
            <a:endParaRPr lang="en-US" sz="2200" dirty="0">
              <a:solidFill>
                <a:srgbClr val="004A35"/>
              </a:solidFill>
              <a:latin typeface="Corbel" panose="020B0503020204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200" dirty="0">
                <a:solidFill>
                  <a:srgbClr val="004A35"/>
                </a:solidFill>
                <a:latin typeface="Corbel" panose="020B0503020204020204" pitchFamily="34" charset="0"/>
                <a:cs typeface="Arial" panose="020B0604020202020204" pitchFamily="34" charset="0"/>
              </a:rPr>
              <a:t>Visit the school website for information about the financial aid process and requirements (go.plymouth.edu/aid)</a:t>
            </a:r>
          </a:p>
          <a:p>
            <a:pPr marL="285750" indent="-285750">
              <a:lnSpc>
                <a:spcPct val="80000"/>
              </a:lnSpc>
              <a:buFont typeface="Arial" panose="020B0604020202020204" pitchFamily="34" charset="0"/>
              <a:buChar char="•"/>
            </a:pPr>
            <a:endParaRPr lang="en-US" sz="2200" dirty="0">
              <a:solidFill>
                <a:srgbClr val="004A35"/>
              </a:solidFill>
              <a:latin typeface="Corbel" panose="020B0503020204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200" dirty="0">
                <a:solidFill>
                  <a:srgbClr val="004A35"/>
                </a:solidFill>
                <a:latin typeface="Corbel" panose="020B0503020204020204" pitchFamily="34" charset="0"/>
                <a:cs typeface="Arial" panose="020B0604020202020204" pitchFamily="34" charset="0"/>
              </a:rPr>
              <a:t>Call or email us with any questions or concerns</a:t>
            </a:r>
          </a:p>
          <a:p>
            <a:pPr marL="285750" indent="-285750">
              <a:lnSpc>
                <a:spcPct val="80000"/>
              </a:lnSpc>
              <a:buFont typeface="Arial" panose="020B0604020202020204" pitchFamily="34" charset="0"/>
              <a:buChar char="•"/>
            </a:pPr>
            <a:endParaRPr lang="en-US" sz="2200" dirty="0">
              <a:solidFill>
                <a:srgbClr val="004A35"/>
              </a:solidFill>
              <a:latin typeface="Corbel" panose="020B0503020204020204" pitchFamily="34" charset="0"/>
              <a:cs typeface="Arial" panose="020B0604020202020204" pitchFamily="34" charset="0"/>
            </a:endParaRPr>
          </a:p>
          <a:p>
            <a:pPr marL="285750" indent="-285750">
              <a:lnSpc>
                <a:spcPct val="80000"/>
              </a:lnSpc>
              <a:buFont typeface="Arial" panose="020B0604020202020204" pitchFamily="34" charset="0"/>
              <a:buChar char="•"/>
            </a:pPr>
            <a:r>
              <a:rPr lang="en-US" sz="2200" dirty="0">
                <a:solidFill>
                  <a:srgbClr val="004A35"/>
                </a:solidFill>
                <a:latin typeface="Corbel" panose="020B0503020204020204" pitchFamily="34" charset="0"/>
                <a:cs typeface="Arial" panose="020B0604020202020204" pitchFamily="34" charset="0"/>
              </a:rPr>
              <a:t>Financial Aid decisions are sent on a rolling basis</a:t>
            </a:r>
          </a:p>
        </p:txBody>
      </p:sp>
    </p:spTree>
    <p:extLst>
      <p:ext uri="{BB962C8B-B14F-4D97-AF65-F5344CB8AC3E}">
        <p14:creationId xmlns:p14="http://schemas.microsoft.com/office/powerpoint/2010/main" val="223681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0509" y="1208569"/>
            <a:ext cx="7565813" cy="4893647"/>
          </a:xfrm>
          <a:prstGeom prst="rect">
            <a:avLst/>
          </a:prstGeom>
          <a:noFill/>
        </p:spPr>
        <p:txBody>
          <a:bodyPr wrap="square" rtlCol="0">
            <a:spAutoFit/>
          </a:bodyPr>
          <a:lstStyle/>
          <a:p>
            <a:pPr algn="ctr"/>
            <a:r>
              <a:rPr lang="en-US" sz="3600" b="1" dirty="0">
                <a:ln>
                  <a:solidFill>
                    <a:srgbClr val="004600"/>
                  </a:solidFill>
                </a:ln>
                <a:solidFill>
                  <a:srgbClr val="004A35"/>
                </a:solidFill>
                <a:latin typeface="Corbel" charset="0"/>
                <a:ea typeface="Corbel" charset="0"/>
                <a:cs typeface="Corbel" charset="0"/>
              </a:rPr>
              <a:t>Contact Information</a:t>
            </a:r>
            <a:br>
              <a:rPr lang="en-US" sz="3600" b="1" dirty="0">
                <a:ln>
                  <a:solidFill>
                    <a:srgbClr val="004600"/>
                  </a:solidFill>
                </a:ln>
                <a:solidFill>
                  <a:srgbClr val="004A35"/>
                </a:solidFill>
                <a:latin typeface="Corbel" charset="0"/>
                <a:ea typeface="Corbel" charset="0"/>
                <a:cs typeface="Corbel" charset="0"/>
              </a:rPr>
            </a:br>
            <a:endParaRPr lang="en-US" sz="3600" b="1" dirty="0">
              <a:ln>
                <a:solidFill>
                  <a:srgbClr val="004600"/>
                </a:solidFill>
              </a:ln>
              <a:solidFill>
                <a:srgbClr val="004A35"/>
              </a:solidFill>
              <a:latin typeface="Corbel" charset="0"/>
              <a:ea typeface="Corbel" charset="0"/>
              <a:cs typeface="Corbel" charset="0"/>
            </a:endParaRPr>
          </a:p>
          <a:p>
            <a:r>
              <a:rPr lang="en-US" sz="3000" dirty="0">
                <a:ln>
                  <a:solidFill>
                    <a:srgbClr val="004600"/>
                  </a:solidFill>
                </a:ln>
                <a:solidFill>
                  <a:srgbClr val="004A35"/>
                </a:solidFill>
                <a:latin typeface="Corbel" charset="0"/>
                <a:ea typeface="Corbel" charset="0"/>
                <a:cs typeface="Corbel" charset="0"/>
              </a:rPr>
              <a:t>Student Financial Services</a:t>
            </a:r>
          </a:p>
          <a:p>
            <a:r>
              <a:rPr lang="en-US" sz="3000" dirty="0">
                <a:ln>
                  <a:solidFill>
                    <a:srgbClr val="004600"/>
                  </a:solidFill>
                </a:ln>
                <a:solidFill>
                  <a:srgbClr val="004A35"/>
                </a:solidFill>
                <a:latin typeface="Corbel" charset="0"/>
                <a:ea typeface="Corbel" charset="0"/>
                <a:cs typeface="Corbel" charset="0"/>
              </a:rPr>
              <a:t>17High Street, MSC 19</a:t>
            </a:r>
          </a:p>
          <a:p>
            <a:r>
              <a:rPr lang="en-US" sz="3000" dirty="0">
                <a:ln>
                  <a:solidFill>
                    <a:srgbClr val="004600"/>
                  </a:solidFill>
                </a:ln>
                <a:solidFill>
                  <a:srgbClr val="004A35"/>
                </a:solidFill>
                <a:latin typeface="Corbel" charset="0"/>
                <a:ea typeface="Corbel" charset="0"/>
                <a:cs typeface="Corbel" charset="0"/>
              </a:rPr>
              <a:t>Plymouth, NH 03264</a:t>
            </a:r>
          </a:p>
          <a:p>
            <a:endParaRPr lang="en-US" sz="3000" dirty="0">
              <a:ln>
                <a:solidFill>
                  <a:srgbClr val="004600"/>
                </a:solidFill>
              </a:ln>
              <a:solidFill>
                <a:srgbClr val="004A35"/>
              </a:solidFill>
              <a:latin typeface="Corbel" charset="0"/>
              <a:ea typeface="Corbel" charset="0"/>
              <a:cs typeface="Corbel" charset="0"/>
            </a:endParaRPr>
          </a:p>
          <a:p>
            <a:r>
              <a:rPr lang="en-US" sz="3000" u="sng" dirty="0">
                <a:ln>
                  <a:solidFill>
                    <a:srgbClr val="004600"/>
                  </a:solidFill>
                </a:ln>
                <a:solidFill>
                  <a:srgbClr val="004A35"/>
                </a:solidFill>
                <a:latin typeface="Corbel" charset="0"/>
                <a:ea typeface="Corbel" charset="0"/>
                <a:cs typeface="Corbel" charset="0"/>
              </a:rPr>
              <a:t>go.plymouth.edu/aid</a:t>
            </a:r>
          </a:p>
          <a:p>
            <a:r>
              <a:rPr lang="en-US" sz="3000" dirty="0">
                <a:ln>
                  <a:solidFill>
                    <a:srgbClr val="004600"/>
                  </a:solidFill>
                </a:ln>
                <a:solidFill>
                  <a:srgbClr val="004A35"/>
                </a:solidFill>
                <a:latin typeface="Corbel" charset="0"/>
                <a:ea typeface="Corbel" charset="0"/>
                <a:cs typeface="Corbel" charset="0"/>
                <a:hlinkClick r:id="rId3"/>
              </a:rPr>
              <a:t>psu-sfs@plymouth.edu</a:t>
            </a:r>
            <a:r>
              <a:rPr lang="en-US" sz="3000" dirty="0">
                <a:ln>
                  <a:solidFill>
                    <a:srgbClr val="004600"/>
                  </a:solidFill>
                </a:ln>
                <a:solidFill>
                  <a:srgbClr val="004A35"/>
                </a:solidFill>
                <a:latin typeface="Corbel" charset="0"/>
                <a:ea typeface="Corbel" charset="0"/>
                <a:cs typeface="Corbel" charset="0"/>
              </a:rPr>
              <a:t>	</a:t>
            </a:r>
          </a:p>
          <a:p>
            <a:r>
              <a:rPr lang="en-US" sz="3000" dirty="0">
                <a:ln>
                  <a:solidFill>
                    <a:srgbClr val="004600"/>
                  </a:solidFill>
                </a:ln>
                <a:solidFill>
                  <a:srgbClr val="004A35"/>
                </a:solidFill>
                <a:latin typeface="Corbel" charset="0"/>
                <a:ea typeface="Corbel" charset="0"/>
                <a:cs typeface="Corbel" charset="0"/>
              </a:rPr>
              <a:t>P 603-535-2338</a:t>
            </a:r>
          </a:p>
          <a:p>
            <a:r>
              <a:rPr lang="en-US" sz="3000" dirty="0">
                <a:ln>
                  <a:solidFill>
                    <a:srgbClr val="004600"/>
                  </a:solidFill>
                </a:ln>
                <a:solidFill>
                  <a:srgbClr val="004A35"/>
                </a:solidFill>
                <a:latin typeface="Corbel" charset="0"/>
                <a:ea typeface="Corbel" charset="0"/>
                <a:cs typeface="Corbel" charset="0"/>
              </a:rPr>
              <a:t>F 603-535-2627</a:t>
            </a: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2" descr="https://encrypted-tbn3.gstatic.com/images?q=tbn:ANd9GcS4P0ZVKfStOcZ8ulkMlw_D5hjyoxH8m2xjtey5PtS1R7o_agqeyA"/>
          <p:cNvPicPr>
            <a:picLocks noChangeAspect="1" noChangeArrowheads="1"/>
          </p:cNvPicPr>
          <p:nvPr/>
        </p:nvPicPr>
        <p:blipFill>
          <a:blip r:embed="rId4"/>
          <a:srcRect/>
          <a:stretch>
            <a:fillRect/>
          </a:stretch>
        </p:blipFill>
        <p:spPr bwMode="auto">
          <a:xfrm>
            <a:off x="6222831" y="2743201"/>
            <a:ext cx="1701800" cy="1701800"/>
          </a:xfrm>
          <a:prstGeom prst="rect">
            <a:avLst/>
          </a:prstGeom>
          <a:noFill/>
          <a:ln w="9525">
            <a:noFill/>
            <a:miter lim="800000"/>
            <a:headEnd/>
            <a:tailEnd/>
          </a:ln>
        </p:spPr>
      </p:pic>
    </p:spTree>
    <p:extLst>
      <p:ext uri="{BB962C8B-B14F-4D97-AF65-F5344CB8AC3E}">
        <p14:creationId xmlns:p14="http://schemas.microsoft.com/office/powerpoint/2010/main" val="403165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4890" y="1705661"/>
            <a:ext cx="9049109" cy="523220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b="1" dirty="0">
                <a:solidFill>
                  <a:srgbClr val="004A35"/>
                </a:solidFill>
              </a:rPr>
              <a:t>File the FAFSA (Free Application for Federal Student Aid) at </a:t>
            </a:r>
            <a:r>
              <a:rPr lang="en-US" sz="2200" b="1" u="sng" dirty="0">
                <a:solidFill>
                  <a:srgbClr val="004A35"/>
                </a:solidFill>
              </a:rPr>
              <a:t>studentaid.gov</a:t>
            </a:r>
            <a:r>
              <a:rPr lang="en-US" sz="2200" b="1" dirty="0">
                <a:solidFill>
                  <a:srgbClr val="004A35"/>
                </a:solidFill>
              </a:rPr>
              <a:t> </a:t>
            </a:r>
            <a:r>
              <a:rPr lang="en-US" sz="2200" dirty="0">
                <a:solidFill>
                  <a:srgbClr val="004A35"/>
                </a:solidFill>
              </a:rPr>
              <a:t>The FAFSA is a FREE federal application that initiates the financial aid process and is the only application PSU uses to determine eligibility for Financial Aid</a:t>
            </a:r>
          </a:p>
          <a:p>
            <a:pPr marL="342900" indent="-342900">
              <a:spcAft>
                <a:spcPts val="1200"/>
              </a:spcAft>
              <a:buFont typeface="Arial" panose="020B0604020202020204" pitchFamily="34" charset="0"/>
              <a:buChar char="•"/>
            </a:pPr>
            <a:r>
              <a:rPr lang="en-US" sz="2200" dirty="0">
                <a:solidFill>
                  <a:srgbClr val="004A35"/>
                </a:solidFill>
              </a:rPr>
              <a:t>2023-2024 FAFSA requires student and parent information and uses </a:t>
            </a:r>
            <a:r>
              <a:rPr lang="en-US" sz="2200" b="1" dirty="0">
                <a:solidFill>
                  <a:srgbClr val="004A35"/>
                </a:solidFill>
              </a:rPr>
              <a:t>2021</a:t>
            </a:r>
            <a:r>
              <a:rPr lang="en-US" sz="2200" dirty="0">
                <a:solidFill>
                  <a:srgbClr val="004A35"/>
                </a:solidFill>
              </a:rPr>
              <a:t> Federal Tax Information.</a:t>
            </a:r>
          </a:p>
          <a:p>
            <a:pPr marL="342900" indent="-342900">
              <a:spcAft>
                <a:spcPts val="1200"/>
              </a:spcAft>
              <a:buFont typeface="Arial" panose="020B0604020202020204" pitchFamily="34" charset="0"/>
              <a:buChar char="•"/>
            </a:pPr>
            <a:r>
              <a:rPr lang="en-US" sz="2200" b="1" dirty="0">
                <a:solidFill>
                  <a:srgbClr val="004A35"/>
                </a:solidFill>
                <a:latin typeface="Corbel" panose="020B0503020204020204" pitchFamily="34" charset="0"/>
              </a:rPr>
              <a:t>Submit any information requested </a:t>
            </a:r>
            <a:r>
              <a:rPr lang="en-US" sz="2200" dirty="0">
                <a:solidFill>
                  <a:srgbClr val="004A35"/>
                </a:solidFill>
                <a:latin typeface="Corbel" panose="020B0503020204020204" pitchFamily="34" charset="0"/>
              </a:rPr>
              <a:t>(via fax, mail or our secure Dynamic Forms upload tool) to PSU as soon as possible </a:t>
            </a:r>
          </a:p>
          <a:p>
            <a:pPr marL="342900" indent="-342900">
              <a:spcAft>
                <a:spcPts val="1200"/>
              </a:spcAft>
              <a:buFont typeface="Arial" panose="020B0604020202020204" pitchFamily="34" charset="0"/>
              <a:buChar char="•"/>
            </a:pPr>
            <a:r>
              <a:rPr lang="en-US" sz="2200" dirty="0">
                <a:solidFill>
                  <a:srgbClr val="004A35"/>
                </a:solidFill>
                <a:latin typeface="Corbel" panose="020B0503020204020204" pitchFamily="34" charset="0"/>
              </a:rPr>
              <a:t>Keep an eye on incoming emails (both the student and parent listed on the FAFSA will receive emails)</a:t>
            </a:r>
          </a:p>
          <a:p>
            <a:pPr marL="342900" indent="-342900">
              <a:spcAft>
                <a:spcPts val="1200"/>
              </a:spcAft>
              <a:buFont typeface="Arial" panose="020B0604020202020204" pitchFamily="34" charset="0"/>
              <a:buChar char="•"/>
            </a:pPr>
            <a:r>
              <a:rPr lang="en-US" sz="2200" dirty="0">
                <a:solidFill>
                  <a:srgbClr val="004A35"/>
                </a:solidFill>
                <a:latin typeface="Corbel" panose="020B0503020204020204" pitchFamily="34" charset="0"/>
              </a:rPr>
              <a:t>Once we receive notification you have been accepted to PSU and review all documentation submitted, a final financial aid offer will be sent</a:t>
            </a:r>
          </a:p>
          <a:p>
            <a:pPr>
              <a:spcAft>
                <a:spcPts val="1200"/>
              </a:spcAft>
            </a:pPr>
            <a:endParaRPr lang="en-US" sz="2000" dirty="0">
              <a:solidFill>
                <a:srgbClr val="004A35"/>
              </a:solidFill>
            </a:endParaRP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48728" y="923069"/>
            <a:ext cx="6986016" cy="584775"/>
          </a:xfrm>
          <a:prstGeom prst="rect">
            <a:avLst/>
          </a:prstGeom>
          <a:noFill/>
        </p:spPr>
        <p:txBody>
          <a:bodyPr wrap="square" rtlCol="0">
            <a:spAutoFit/>
          </a:bodyPr>
          <a:lstStyle/>
          <a:p>
            <a:pPr algn="ctr"/>
            <a:r>
              <a:rPr lang="en-US" sz="3200" b="1" dirty="0">
                <a:ln>
                  <a:solidFill>
                    <a:srgbClr val="004600"/>
                  </a:solidFill>
                </a:ln>
                <a:solidFill>
                  <a:schemeClr val="tx1">
                    <a:lumMod val="95000"/>
                    <a:lumOff val="5000"/>
                  </a:schemeClr>
                </a:solidFill>
                <a:latin typeface="Corbel" charset="0"/>
                <a:ea typeface="Corbel" charset="0"/>
                <a:cs typeface="Corbel" charset="0"/>
              </a:rPr>
              <a:t>How to Apply for Financial Aid</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800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963" y="2468027"/>
            <a:ext cx="8482727" cy="3785652"/>
          </a:xfrm>
          <a:prstGeom prst="rect">
            <a:avLst/>
          </a:prstGeom>
          <a:noFill/>
        </p:spPr>
        <p:txBody>
          <a:bodyPr wrap="square" rtlCol="0">
            <a:spAutoFit/>
          </a:bodyPr>
          <a:lstStyle/>
          <a:p>
            <a:r>
              <a:rPr lang="en-US" sz="3000" b="1" dirty="0">
                <a:solidFill>
                  <a:srgbClr val="004A35"/>
                </a:solidFill>
                <a:latin typeface="Corbel" panose="020B0503020204020204" pitchFamily="34" charset="0"/>
              </a:rPr>
              <a:t>Simply put financial aid is money to </a:t>
            </a:r>
          </a:p>
          <a:p>
            <a:r>
              <a:rPr lang="en-US" sz="3000" b="1" dirty="0">
                <a:solidFill>
                  <a:srgbClr val="004A35"/>
                </a:solidFill>
                <a:latin typeface="Corbel" panose="020B0503020204020204" pitchFamily="34" charset="0"/>
              </a:rPr>
              <a:t>help students pay </a:t>
            </a:r>
          </a:p>
          <a:p>
            <a:r>
              <a:rPr lang="en-US" sz="3000" b="1" dirty="0">
                <a:solidFill>
                  <a:srgbClr val="004A35"/>
                </a:solidFill>
                <a:latin typeface="Corbel" panose="020B0503020204020204" pitchFamily="34" charset="0"/>
              </a:rPr>
              <a:t>for college</a:t>
            </a:r>
          </a:p>
          <a:p>
            <a:endParaRPr lang="en-US" sz="3000" b="1" dirty="0">
              <a:solidFill>
                <a:srgbClr val="004A35"/>
              </a:solidFill>
              <a:latin typeface="Corbel" panose="020B0503020204020204" pitchFamily="34" charset="0"/>
            </a:endParaRPr>
          </a:p>
          <a:p>
            <a:r>
              <a:rPr lang="en-US" sz="3000" dirty="0">
                <a:solidFill>
                  <a:srgbClr val="004A35"/>
                </a:solidFill>
                <a:latin typeface="Corbel" panose="020B0503020204020204" pitchFamily="34" charset="0"/>
              </a:rPr>
              <a:t>Financial Aid consists of: </a:t>
            </a:r>
          </a:p>
          <a:p>
            <a:pPr marL="0" lvl="1" indent="-457200">
              <a:buFont typeface="Arial" panose="020B0604020202020204" pitchFamily="34" charset="0"/>
              <a:buChar char="•"/>
            </a:pPr>
            <a:r>
              <a:rPr lang="en-US" sz="3000" dirty="0">
                <a:solidFill>
                  <a:srgbClr val="004A35"/>
                </a:solidFill>
                <a:latin typeface="Corbel" panose="020B0503020204020204" pitchFamily="34" charset="0"/>
              </a:rPr>
              <a:t>Grants &amp; Scholarships</a:t>
            </a:r>
          </a:p>
          <a:p>
            <a:pPr marL="0" lvl="1" indent="-457200">
              <a:buFont typeface="Arial" panose="020B0604020202020204" pitchFamily="34" charset="0"/>
              <a:buChar char="•"/>
            </a:pPr>
            <a:r>
              <a:rPr lang="en-US" sz="3000" dirty="0">
                <a:solidFill>
                  <a:srgbClr val="004A35"/>
                </a:solidFill>
                <a:latin typeface="Corbel" panose="020B0503020204020204" pitchFamily="34" charset="0"/>
              </a:rPr>
              <a:t>Loans</a:t>
            </a:r>
          </a:p>
          <a:p>
            <a:pPr marL="0" lvl="1" indent="-457200">
              <a:buFont typeface="Arial" panose="020B0604020202020204" pitchFamily="34" charset="0"/>
              <a:buChar char="•"/>
            </a:pPr>
            <a:r>
              <a:rPr lang="en-US" sz="3000" dirty="0">
                <a:solidFill>
                  <a:srgbClr val="004A35"/>
                </a:solidFill>
                <a:latin typeface="Corbel" panose="020B0503020204020204" pitchFamily="34" charset="0"/>
              </a:rPr>
              <a:t>Work Study</a:t>
            </a: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49071" y="1128511"/>
            <a:ext cx="6986016" cy="1077218"/>
          </a:xfrm>
          <a:prstGeom prst="rect">
            <a:avLst/>
          </a:prstGeom>
          <a:noFill/>
        </p:spPr>
        <p:txBody>
          <a:bodyPr wrap="square" rtlCol="0">
            <a:spAutoFit/>
          </a:bodyPr>
          <a:lstStyle/>
          <a:p>
            <a:r>
              <a:rPr lang="en-US" sz="3200" b="1" dirty="0">
                <a:ln>
                  <a:solidFill>
                    <a:srgbClr val="004600"/>
                  </a:solidFill>
                </a:ln>
                <a:solidFill>
                  <a:schemeClr val="tx1">
                    <a:lumMod val="95000"/>
                    <a:lumOff val="5000"/>
                  </a:schemeClr>
                </a:solidFill>
                <a:latin typeface="Corbel" charset="0"/>
                <a:ea typeface="Corbel" charset="0"/>
                <a:cs typeface="Corbel" charset="0"/>
              </a:rPr>
              <a:t>I have my financial aid offer but what </a:t>
            </a:r>
            <a:r>
              <a:rPr lang="en-US" sz="3200" b="1" u="sng" dirty="0">
                <a:ln>
                  <a:solidFill>
                    <a:srgbClr val="004600"/>
                  </a:solidFill>
                </a:ln>
                <a:solidFill>
                  <a:schemeClr val="tx1">
                    <a:lumMod val="95000"/>
                    <a:lumOff val="5000"/>
                  </a:schemeClr>
                </a:solidFill>
                <a:latin typeface="Corbel" charset="0"/>
                <a:ea typeface="Corbel" charset="0"/>
                <a:cs typeface="Corbel" charset="0"/>
              </a:rPr>
              <a:t>is</a:t>
            </a:r>
            <a:r>
              <a:rPr lang="en-US" sz="3200" b="1" dirty="0">
                <a:ln>
                  <a:solidFill>
                    <a:srgbClr val="004600"/>
                  </a:solidFill>
                </a:ln>
                <a:solidFill>
                  <a:schemeClr val="tx1">
                    <a:lumMod val="95000"/>
                    <a:lumOff val="5000"/>
                  </a:schemeClr>
                </a:solidFill>
                <a:latin typeface="Corbel" charset="0"/>
                <a:ea typeface="Corbel" charset="0"/>
                <a:cs typeface="Corbel" charset="0"/>
              </a:rPr>
              <a:t> Financial Aid?</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descr="http://fortscott.edu/students/finaid/arsenal/images/financial-a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394" y="3242092"/>
            <a:ext cx="3413251" cy="303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9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0770" y="744884"/>
            <a:ext cx="8963963" cy="6555641"/>
          </a:xfrm>
          <a:prstGeom prst="rect">
            <a:avLst/>
          </a:prstGeom>
          <a:noFill/>
        </p:spPr>
        <p:txBody>
          <a:bodyPr wrap="square" rtlCol="0">
            <a:spAutoFit/>
          </a:bodyPr>
          <a:lstStyle/>
          <a:p>
            <a:pPr>
              <a:spcAft>
                <a:spcPts val="1200"/>
              </a:spcAft>
            </a:pPr>
            <a:endParaRPr lang="en-US" sz="2200" b="1" dirty="0">
              <a:solidFill>
                <a:srgbClr val="004A35"/>
              </a:solidFill>
              <a:latin typeface="Calibri" panose="020F0502020204030204" pitchFamily="34" charset="0"/>
              <a:cs typeface="Calibri" panose="020F0502020204030204" pitchFamily="34" charset="0"/>
            </a:endParaRPr>
          </a:p>
          <a:p>
            <a:r>
              <a:rPr lang="en-US" sz="2200" b="1" dirty="0">
                <a:solidFill>
                  <a:srgbClr val="004A35"/>
                </a:solidFill>
                <a:latin typeface="Calibri" panose="020F0502020204030204" pitchFamily="34" charset="0"/>
                <a:cs typeface="Calibri" panose="020F0502020204030204" pitchFamily="34" charset="0"/>
              </a:rPr>
              <a:t>Federal</a:t>
            </a:r>
            <a:endParaRPr lang="en-US" sz="2200" dirty="0">
              <a:solidFill>
                <a:srgbClr val="004A35"/>
              </a:solidFill>
              <a:latin typeface="Calibri" panose="020F0502020204030204" pitchFamily="34" charset="0"/>
              <a:cs typeface="Calibri" panose="020F0502020204030204" pitchFamily="34" charset="0"/>
            </a:endParaRPr>
          </a:p>
          <a:p>
            <a:pPr marL="0" lvl="1"/>
            <a:r>
              <a:rPr lang="en-US" sz="2200" u="sng" dirty="0">
                <a:solidFill>
                  <a:srgbClr val="004A35"/>
                </a:solidFill>
                <a:latin typeface="Calibri" panose="020F0502020204030204" pitchFamily="34" charset="0"/>
                <a:cs typeface="Calibri" panose="020F0502020204030204" pitchFamily="34" charset="0"/>
              </a:rPr>
              <a:t>Pell Grant</a:t>
            </a:r>
            <a:br>
              <a:rPr lang="en-US" sz="2200" u="sng" dirty="0">
                <a:solidFill>
                  <a:srgbClr val="004A35"/>
                </a:solidFill>
                <a:latin typeface="Calibri" panose="020F0502020204030204" pitchFamily="34" charset="0"/>
                <a:cs typeface="Calibri" panose="020F0502020204030204" pitchFamily="34" charset="0"/>
              </a:rPr>
            </a:br>
            <a:r>
              <a:rPr lang="en-US" sz="2200" dirty="0">
                <a:solidFill>
                  <a:srgbClr val="004A35"/>
                </a:solidFill>
                <a:latin typeface="Calibri" panose="020F0502020204030204" pitchFamily="34" charset="0"/>
                <a:cs typeface="Calibri" panose="020F0502020204030204" pitchFamily="34" charset="0"/>
              </a:rPr>
              <a:t>2023-2024 awards range from $767 - $7395</a:t>
            </a:r>
            <a:br>
              <a:rPr lang="en-US" sz="2200" dirty="0">
                <a:solidFill>
                  <a:srgbClr val="004A35"/>
                </a:solidFill>
                <a:latin typeface="Calibri" panose="020F0502020204030204" pitchFamily="34" charset="0"/>
                <a:cs typeface="Calibri" panose="020F0502020204030204" pitchFamily="34" charset="0"/>
              </a:rPr>
            </a:br>
            <a:r>
              <a:rPr lang="en-US" sz="2200" dirty="0">
                <a:solidFill>
                  <a:srgbClr val="004A35"/>
                </a:solidFill>
                <a:latin typeface="Calibri" panose="020F0502020204030204" pitchFamily="34" charset="0"/>
                <a:cs typeface="Calibri" panose="020F0502020204030204" pitchFamily="34" charset="0"/>
              </a:rPr>
              <a:t>Based on Estimated Family Contribution (EFC) from FAFSA</a:t>
            </a:r>
          </a:p>
          <a:p>
            <a:pPr marL="0" lvl="1"/>
            <a:r>
              <a:rPr lang="en-US" sz="2200" u="sng" dirty="0">
                <a:solidFill>
                  <a:srgbClr val="004A35"/>
                </a:solidFill>
                <a:latin typeface="Calibri" panose="020F0502020204030204" pitchFamily="34" charset="0"/>
                <a:cs typeface="Calibri" panose="020F0502020204030204" pitchFamily="34" charset="0"/>
              </a:rPr>
              <a:t>Federal Supplemental Educational Opportunity Grant (FSEOG) </a:t>
            </a:r>
            <a:endParaRPr lang="en-US" sz="2200" dirty="0">
              <a:solidFill>
                <a:srgbClr val="004A35"/>
              </a:solidFill>
              <a:latin typeface="Calibri" panose="020F0502020204030204" pitchFamily="34" charset="0"/>
              <a:cs typeface="Calibri" panose="020F0502020204030204" pitchFamily="34" charset="0"/>
            </a:endParaRPr>
          </a:p>
          <a:p>
            <a:pPr marL="0" lvl="1"/>
            <a:r>
              <a:rPr lang="en-US" sz="2200" dirty="0">
                <a:solidFill>
                  <a:srgbClr val="004A35"/>
                </a:solidFill>
                <a:latin typeface="Calibri" panose="020F0502020204030204" pitchFamily="34" charset="0"/>
                <a:cs typeface="Calibri" panose="020F0502020204030204" pitchFamily="34" charset="0"/>
              </a:rPr>
              <a:t>Also Based on EFC</a:t>
            </a:r>
          </a:p>
          <a:p>
            <a:pPr>
              <a:spcAft>
                <a:spcPts val="1200"/>
              </a:spcAft>
            </a:pPr>
            <a:endParaRPr lang="en-US" sz="2200" b="1" dirty="0">
              <a:solidFill>
                <a:srgbClr val="004A35"/>
              </a:solidFill>
              <a:latin typeface="Calibri" panose="020F0502020204030204" pitchFamily="34" charset="0"/>
              <a:cs typeface="Calibri" panose="020F0502020204030204" pitchFamily="34" charset="0"/>
            </a:endParaRPr>
          </a:p>
          <a:p>
            <a:pPr>
              <a:spcAft>
                <a:spcPts val="1200"/>
              </a:spcAft>
            </a:pPr>
            <a:r>
              <a:rPr lang="en-US" sz="2200" b="1" dirty="0">
                <a:solidFill>
                  <a:srgbClr val="004A35"/>
                </a:solidFill>
                <a:latin typeface="Calibri" panose="020F0502020204030204" pitchFamily="34" charset="0"/>
                <a:cs typeface="Calibri" panose="020F0502020204030204" pitchFamily="34" charset="0"/>
              </a:rPr>
              <a:t>State</a:t>
            </a:r>
            <a:br>
              <a:rPr lang="en-US" sz="2200" b="1" dirty="0">
                <a:solidFill>
                  <a:srgbClr val="004A35"/>
                </a:solidFill>
                <a:latin typeface="Calibri" panose="020F0502020204030204" pitchFamily="34" charset="0"/>
                <a:cs typeface="Calibri" panose="020F0502020204030204" pitchFamily="34" charset="0"/>
              </a:rPr>
            </a:br>
            <a:r>
              <a:rPr lang="en-US" sz="2200" u="sng" dirty="0">
                <a:solidFill>
                  <a:srgbClr val="004A35"/>
                </a:solidFill>
                <a:latin typeface="Calibri" panose="020F0502020204030204" pitchFamily="34" charset="0"/>
                <a:cs typeface="Calibri" panose="020F0502020204030204" pitchFamily="34" charset="0"/>
              </a:rPr>
              <a:t>Unique Endowed and Annual Funds</a:t>
            </a:r>
            <a:br>
              <a:rPr lang="en-US" sz="2200" dirty="0">
                <a:solidFill>
                  <a:srgbClr val="004A35"/>
                </a:solidFill>
                <a:latin typeface="Calibri" panose="020F0502020204030204" pitchFamily="34" charset="0"/>
                <a:cs typeface="Calibri" panose="020F0502020204030204" pitchFamily="34" charset="0"/>
              </a:rPr>
            </a:br>
            <a:r>
              <a:rPr lang="en-US" sz="2200" dirty="0">
                <a:solidFill>
                  <a:srgbClr val="004A35"/>
                </a:solidFill>
                <a:latin typeface="Calibri" panose="020F0502020204030204" pitchFamily="34" charset="0"/>
                <a:cs typeface="Calibri" panose="020F0502020204030204" pitchFamily="34" charset="0"/>
              </a:rPr>
              <a:t>Must be Pell grant eligible</a:t>
            </a:r>
            <a:br>
              <a:rPr lang="en-US" sz="2200" dirty="0">
                <a:solidFill>
                  <a:srgbClr val="004A35"/>
                </a:solidFill>
                <a:latin typeface="Calibri" panose="020F0502020204030204" pitchFamily="34" charset="0"/>
                <a:cs typeface="Calibri" panose="020F0502020204030204" pitchFamily="34" charset="0"/>
              </a:rPr>
            </a:br>
            <a:r>
              <a:rPr lang="en-US" sz="2200" dirty="0">
                <a:solidFill>
                  <a:srgbClr val="004A35"/>
                </a:solidFill>
                <a:latin typeface="Calibri" panose="020F0502020204030204" pitchFamily="34" charset="0"/>
                <a:cs typeface="Calibri" panose="020F0502020204030204" pitchFamily="34" charset="0"/>
              </a:rPr>
              <a:t>Based on FAFSA filing date and EFC</a:t>
            </a:r>
          </a:p>
          <a:p>
            <a:pPr>
              <a:spcAft>
                <a:spcPts val="1200"/>
              </a:spcAft>
            </a:pPr>
            <a:br>
              <a:rPr lang="en-US" sz="2200" b="1" dirty="0">
                <a:solidFill>
                  <a:srgbClr val="004A35"/>
                </a:solidFill>
                <a:latin typeface="Calibri" panose="020F0502020204030204" pitchFamily="34" charset="0"/>
                <a:cs typeface="Calibri" panose="020F0502020204030204" pitchFamily="34" charset="0"/>
              </a:rPr>
            </a:br>
            <a:r>
              <a:rPr lang="en-US" sz="2200" b="1" dirty="0">
                <a:solidFill>
                  <a:srgbClr val="004A35"/>
                </a:solidFill>
                <a:latin typeface="Calibri" panose="020F0502020204030204" pitchFamily="34" charset="0"/>
                <a:cs typeface="Calibri" panose="020F0502020204030204" pitchFamily="34" charset="0"/>
              </a:rPr>
              <a:t>PSU Grants </a:t>
            </a:r>
            <a:br>
              <a:rPr lang="en-US" sz="2200" b="1" dirty="0">
                <a:solidFill>
                  <a:srgbClr val="004A35"/>
                </a:solidFill>
                <a:latin typeface="Calibri" panose="020F0502020204030204" pitchFamily="34" charset="0"/>
                <a:cs typeface="Calibri" panose="020F0502020204030204" pitchFamily="34" charset="0"/>
              </a:rPr>
            </a:br>
            <a:r>
              <a:rPr lang="en-US" sz="2200" dirty="0">
                <a:solidFill>
                  <a:srgbClr val="004A35"/>
                </a:solidFill>
                <a:latin typeface="Calibri" panose="020F0502020204030204" pitchFamily="34" charset="0"/>
                <a:cs typeface="Calibri" panose="020F0502020204030204" pitchFamily="34" charset="0"/>
              </a:rPr>
              <a:t>Based on eligibility and FAFSA filing date</a:t>
            </a:r>
          </a:p>
          <a:p>
            <a:pPr marL="800100" lvl="1" indent="-342900">
              <a:spcAft>
                <a:spcPts val="12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sz="2000" dirty="0">
              <a:solidFill>
                <a:srgbClr val="004A35"/>
              </a:solidFill>
            </a:endParaRP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231805" y="752916"/>
            <a:ext cx="4209000" cy="584775"/>
          </a:xfrm>
          <a:prstGeom prst="rect">
            <a:avLst/>
          </a:prstGeom>
          <a:noFill/>
        </p:spPr>
        <p:txBody>
          <a:bodyPr wrap="square" rtlCol="0">
            <a:spAutoFit/>
          </a:bodyPr>
          <a:lstStyle/>
          <a:p>
            <a:pPr algn="ctr"/>
            <a:r>
              <a:rPr lang="en-US" sz="3200" b="1" dirty="0">
                <a:ln>
                  <a:solidFill>
                    <a:srgbClr val="004600"/>
                  </a:solidFill>
                </a:ln>
                <a:solidFill>
                  <a:schemeClr val="tx1">
                    <a:lumMod val="95000"/>
                    <a:lumOff val="5000"/>
                  </a:schemeClr>
                </a:solidFill>
                <a:latin typeface="Corbel" charset="0"/>
                <a:ea typeface="Corbel" charset="0"/>
                <a:cs typeface="Corbel" charset="0"/>
              </a:rPr>
              <a:t>Grants</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209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618" y="1351150"/>
            <a:ext cx="8732764" cy="5232202"/>
          </a:xfrm>
          <a:prstGeom prst="rect">
            <a:avLst/>
          </a:prstGeom>
          <a:noFill/>
        </p:spPr>
        <p:txBody>
          <a:bodyPr wrap="square" rtlCol="0">
            <a:spAutoFit/>
          </a:bodyPr>
          <a:lstStyle/>
          <a:p>
            <a:r>
              <a:rPr lang="en-US" b="1" dirty="0">
                <a:solidFill>
                  <a:srgbClr val="2C6A2F"/>
                </a:solidFill>
              </a:rPr>
              <a:t>PSU Merit Scholarships </a:t>
            </a:r>
          </a:p>
          <a:p>
            <a:pPr marL="285750" indent="-285750">
              <a:buFont typeface="Arial" panose="020B0604020202020204" pitchFamily="34" charset="0"/>
              <a:buChar char="•"/>
            </a:pPr>
            <a:r>
              <a:rPr lang="en-US" dirty="0"/>
              <a:t>Awarded through the Admissions Office</a:t>
            </a:r>
          </a:p>
          <a:p>
            <a:pPr marL="285750" indent="-285750">
              <a:buFont typeface="Arial" panose="020B0604020202020204" pitchFamily="34" charset="0"/>
              <a:buChar char="•"/>
            </a:pPr>
            <a:r>
              <a:rPr lang="en-US" dirty="0"/>
              <a:t>Based on academic strength, major, talent </a:t>
            </a:r>
            <a:br>
              <a:rPr lang="en-US" dirty="0"/>
            </a:br>
            <a:endParaRPr lang="en-US" dirty="0"/>
          </a:p>
          <a:p>
            <a:pPr>
              <a:spcAft>
                <a:spcPts val="1200"/>
              </a:spcAft>
            </a:pPr>
            <a:r>
              <a:rPr lang="en-US" b="1" dirty="0">
                <a:solidFill>
                  <a:srgbClr val="2C6A2F"/>
                </a:solidFill>
              </a:rPr>
              <a:t>Granite Guarantee </a:t>
            </a:r>
          </a:p>
          <a:p>
            <a:pPr indent="-285750">
              <a:buFont typeface="Arial" panose="020B0604020202020204" pitchFamily="34" charset="0"/>
              <a:buChar char="•"/>
            </a:pPr>
            <a:r>
              <a:rPr lang="en-US" dirty="0"/>
              <a:t>Available to NH Residents</a:t>
            </a:r>
          </a:p>
          <a:p>
            <a:pPr indent="-285750">
              <a:buFont typeface="Arial" panose="020B0604020202020204" pitchFamily="34" charset="0"/>
              <a:buChar char="•"/>
            </a:pPr>
            <a:r>
              <a:rPr lang="en-US" dirty="0"/>
              <a:t>Must be eligible for the Federal Pell Grant </a:t>
            </a:r>
          </a:p>
          <a:p>
            <a:pPr indent="-285750">
              <a:buFont typeface="Arial" panose="020B0604020202020204" pitchFamily="34" charset="0"/>
              <a:buChar char="•"/>
            </a:pPr>
            <a:r>
              <a:rPr lang="en-US" dirty="0"/>
              <a:t>FAFSA filed on-time (by March 1)</a:t>
            </a:r>
          </a:p>
          <a:p>
            <a:pPr indent="-285750">
              <a:buFont typeface="Arial" panose="020B0604020202020204" pitchFamily="34" charset="0"/>
              <a:buChar char="•"/>
            </a:pPr>
            <a:r>
              <a:rPr lang="en-US" dirty="0"/>
              <a:t>Maintain good academic standing</a:t>
            </a:r>
          </a:p>
          <a:p>
            <a:pPr indent="-285750">
              <a:buFont typeface="Arial" panose="020B0604020202020204" pitchFamily="34" charset="0"/>
              <a:buChar char="•"/>
            </a:pPr>
            <a:r>
              <a:rPr lang="en-US" dirty="0"/>
              <a:t>Tuition covered by a combination of institutional, federal &amp; state scholarships and grants</a:t>
            </a:r>
            <a:br>
              <a:rPr lang="en-US" dirty="0"/>
            </a:br>
            <a:endParaRPr lang="en-US" dirty="0"/>
          </a:p>
          <a:p>
            <a:r>
              <a:rPr lang="en-US" b="1" dirty="0">
                <a:solidFill>
                  <a:srgbClr val="2C6A2F"/>
                </a:solidFill>
              </a:rPr>
              <a:t>Additional PSU Awards</a:t>
            </a:r>
          </a:p>
          <a:p>
            <a:r>
              <a:rPr lang="en-US" u="sng" dirty="0"/>
              <a:t>Bay and Ocean States Scholarship</a:t>
            </a:r>
            <a:r>
              <a:rPr lang="en-US" dirty="0"/>
              <a:t> - Available to full-time Massachusetts or Rhode Island students</a:t>
            </a:r>
          </a:p>
          <a:p>
            <a:r>
              <a:rPr lang="en-US" u="sng" dirty="0"/>
              <a:t>North Woods Connection</a:t>
            </a:r>
            <a:r>
              <a:rPr lang="en-US" dirty="0"/>
              <a:t> - Available to full-time Maine or Vermont students</a:t>
            </a:r>
          </a:p>
          <a:p>
            <a:r>
              <a:rPr lang="en-US" u="sng" dirty="0"/>
              <a:t>Tri-State Scholarship</a:t>
            </a:r>
            <a:r>
              <a:rPr lang="en-US" dirty="0"/>
              <a:t> - Available to full-time Connecticut, New York, or New Jersey students</a:t>
            </a:r>
          </a:p>
          <a:p>
            <a:r>
              <a:rPr lang="en-US" u="sng" dirty="0"/>
              <a:t>STEM Scholarship</a:t>
            </a:r>
          </a:p>
          <a:p>
            <a:pPr lvl="1">
              <a:spcAft>
                <a:spcPts val="1200"/>
              </a:spcAft>
            </a:pPr>
            <a:endParaRPr lang="en-US" dirty="0"/>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078992" y="816294"/>
            <a:ext cx="6986016" cy="584775"/>
          </a:xfrm>
          <a:prstGeom prst="rect">
            <a:avLst/>
          </a:prstGeom>
          <a:noFill/>
        </p:spPr>
        <p:txBody>
          <a:bodyPr wrap="square" rtlCol="0">
            <a:spAutoFit/>
          </a:bodyPr>
          <a:lstStyle/>
          <a:p>
            <a:pPr algn="ctr"/>
            <a:r>
              <a:rPr lang="en-US" sz="3200" b="1" dirty="0">
                <a:ln>
                  <a:solidFill>
                    <a:srgbClr val="004600"/>
                  </a:solidFill>
                </a:ln>
                <a:solidFill>
                  <a:schemeClr val="tx1">
                    <a:lumMod val="95000"/>
                    <a:lumOff val="5000"/>
                  </a:schemeClr>
                </a:solidFill>
                <a:latin typeface="Corbel" charset="0"/>
                <a:ea typeface="Corbel" charset="0"/>
                <a:cs typeface="Corbel" charset="0"/>
              </a:rPr>
              <a:t>Scholarships</a:t>
            </a:r>
          </a:p>
        </p:txBody>
      </p:sp>
    </p:spTree>
    <p:extLst>
      <p:ext uri="{BB962C8B-B14F-4D97-AF65-F5344CB8AC3E}">
        <p14:creationId xmlns:p14="http://schemas.microsoft.com/office/powerpoint/2010/main" val="58668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3743" y="1431664"/>
            <a:ext cx="8259288" cy="5189113"/>
          </a:xfrm>
          <a:prstGeom prst="rect">
            <a:avLst/>
          </a:prstGeom>
          <a:noFill/>
        </p:spPr>
        <p:txBody>
          <a:bodyPr wrap="square" rtlCol="0">
            <a:spAutoFit/>
          </a:bodyPr>
          <a:lstStyle/>
          <a:p>
            <a:pPr marL="342900" indent="-342900">
              <a:lnSpc>
                <a:spcPct val="80000"/>
              </a:lnSpc>
              <a:buFont typeface="Arial" panose="020B0604020202020204" pitchFamily="34" charset="0"/>
              <a:buChar char="•"/>
            </a:pPr>
            <a:endParaRPr lang="en-US" sz="2400" dirty="0">
              <a:solidFill>
                <a:srgbClr val="004A35"/>
              </a:solidFill>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Apply for as soon as possible</a:t>
            </a:r>
          </a:p>
          <a:p>
            <a:pPr marL="342900" indent="-342900">
              <a:lnSpc>
                <a:spcPct val="80000"/>
              </a:lnSpc>
              <a:buFont typeface="Arial" panose="020B0604020202020204" pitchFamily="34" charset="0"/>
              <a:buChar char="•"/>
            </a:pPr>
            <a:endParaRPr lang="en-US" sz="2400" dirty="0">
              <a:solidFill>
                <a:srgbClr val="004A35"/>
              </a:solidFill>
              <a:latin typeface="+mj-lt"/>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High School Guidance Office</a:t>
            </a:r>
          </a:p>
          <a:p>
            <a:pPr marL="342900" indent="-342900">
              <a:lnSpc>
                <a:spcPct val="80000"/>
              </a:lnSpc>
              <a:buFont typeface="Arial" panose="020B0604020202020204" pitchFamily="34" charset="0"/>
              <a:buChar char="•"/>
            </a:pPr>
            <a:endParaRPr lang="en-US" sz="2400" dirty="0">
              <a:solidFill>
                <a:srgbClr val="004A35"/>
              </a:solidFill>
              <a:latin typeface="+mj-lt"/>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Local library resources</a:t>
            </a:r>
          </a:p>
          <a:p>
            <a:pPr marL="342900" indent="-342900">
              <a:lnSpc>
                <a:spcPct val="80000"/>
              </a:lnSpc>
              <a:buFont typeface="Arial" panose="020B0604020202020204" pitchFamily="34" charset="0"/>
              <a:buChar char="•"/>
            </a:pPr>
            <a:endParaRPr lang="en-US" sz="2400" dirty="0">
              <a:solidFill>
                <a:srgbClr val="004A35"/>
              </a:solidFill>
              <a:latin typeface="+mj-lt"/>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Local businesses, civic organizations, churches, private companies</a:t>
            </a:r>
          </a:p>
          <a:p>
            <a:pPr marL="342900" indent="-342900">
              <a:lnSpc>
                <a:spcPct val="80000"/>
              </a:lnSpc>
              <a:buFont typeface="Arial" panose="020B0604020202020204" pitchFamily="34" charset="0"/>
              <a:buChar char="•"/>
            </a:pPr>
            <a:endParaRPr lang="en-US" sz="2400" dirty="0">
              <a:solidFill>
                <a:srgbClr val="004A35"/>
              </a:solidFill>
              <a:latin typeface="+mj-lt"/>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Parent/Guardians’  OR Student’s place of employment</a:t>
            </a:r>
          </a:p>
          <a:p>
            <a:pPr>
              <a:lnSpc>
                <a:spcPct val="80000"/>
              </a:lnSpc>
            </a:pPr>
            <a:endParaRPr lang="en-US" sz="2400" dirty="0">
              <a:solidFill>
                <a:srgbClr val="004A35"/>
              </a:solidFill>
              <a:latin typeface="+mj-lt"/>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Scholarship search engines </a:t>
            </a:r>
          </a:p>
          <a:p>
            <a:pPr>
              <a:lnSpc>
                <a:spcPct val="80000"/>
              </a:lnSpc>
            </a:pPr>
            <a:r>
              <a:rPr lang="en-US" sz="2400" dirty="0">
                <a:solidFill>
                  <a:srgbClr val="004A35"/>
                </a:solidFill>
                <a:latin typeface="+mj-lt"/>
                <a:cs typeface="Arial" panose="020B0604020202020204" pitchFamily="34" charset="0"/>
              </a:rPr>
              <a:t>	(Fastweb.com, collegeboard.org, etc.)</a:t>
            </a:r>
          </a:p>
          <a:p>
            <a:pPr>
              <a:lnSpc>
                <a:spcPct val="80000"/>
              </a:lnSpc>
            </a:pPr>
            <a:endParaRPr lang="en-US" sz="2400" dirty="0">
              <a:solidFill>
                <a:srgbClr val="004A35"/>
              </a:solidFill>
              <a:latin typeface="+mj-lt"/>
              <a:cs typeface="Arial" panose="020B0604020202020204" pitchFamily="34" charset="0"/>
            </a:endParaRPr>
          </a:p>
          <a:p>
            <a:pPr marL="342900" indent="-342900">
              <a:lnSpc>
                <a:spcPct val="80000"/>
              </a:lnSpc>
              <a:buFont typeface="Arial" panose="020B0604020202020204" pitchFamily="34" charset="0"/>
              <a:buChar char="•"/>
            </a:pPr>
            <a:r>
              <a:rPr lang="en-US" sz="2400" dirty="0">
                <a:solidFill>
                  <a:srgbClr val="004A35"/>
                </a:solidFill>
                <a:latin typeface="+mj-lt"/>
                <a:cs typeface="Arial" panose="020B0604020202020204" pitchFamily="34" charset="0"/>
              </a:rPr>
              <a:t>NH Charitable - www.nhcf.org</a:t>
            </a:r>
          </a:p>
          <a:p>
            <a:pPr>
              <a:spcAft>
                <a:spcPts val="200"/>
              </a:spcAft>
            </a:pPr>
            <a:r>
              <a:rPr lang="en-US" sz="2400" dirty="0">
                <a:solidFill>
                  <a:srgbClr val="004A35"/>
                </a:solidFill>
              </a:rPr>
              <a:t>					</a:t>
            </a:r>
            <a:endParaRPr lang="en-US" sz="2800" b="1" dirty="0">
              <a:solidFill>
                <a:srgbClr val="004A35"/>
              </a:solidFill>
            </a:endParaRPr>
          </a:p>
        </p:txBody>
      </p:sp>
      <p:sp>
        <p:nvSpPr>
          <p:cNvPr id="7" name="TextBox 6"/>
          <p:cNvSpPr txBox="1"/>
          <p:nvPr/>
        </p:nvSpPr>
        <p:spPr>
          <a:xfrm>
            <a:off x="240828" y="1125538"/>
            <a:ext cx="8267841" cy="523220"/>
          </a:xfrm>
          <a:prstGeom prst="rect">
            <a:avLst/>
          </a:prstGeom>
          <a:noFill/>
        </p:spPr>
        <p:txBody>
          <a:bodyPr wrap="square" rtlCol="0">
            <a:spAutoFit/>
          </a:bodyPr>
          <a:lstStyle/>
          <a:p>
            <a:r>
              <a:rPr lang="en-US" sz="2800" dirty="0">
                <a:ln>
                  <a:solidFill>
                    <a:srgbClr val="004600"/>
                  </a:solidFill>
                </a:ln>
                <a:solidFill>
                  <a:srgbClr val="004A35"/>
                </a:solidFill>
                <a:latin typeface="Corbel" charset="0"/>
                <a:ea typeface="Corbel" charset="0"/>
                <a:cs typeface="Corbel" charset="0"/>
              </a:rPr>
              <a:t>Other Scholarships </a:t>
            </a: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2" name="Picture 4" descr="Image may contain: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246" y="5071533"/>
            <a:ext cx="2157785" cy="11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2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2901" y="1537545"/>
            <a:ext cx="8458198" cy="4601260"/>
          </a:xfrm>
          <a:prstGeom prst="rect">
            <a:avLst/>
          </a:prstGeom>
          <a:noFill/>
        </p:spPr>
        <p:txBody>
          <a:bodyPr wrap="square" rtlCol="0">
            <a:spAutoFit/>
          </a:bodyPr>
          <a:lstStyle/>
          <a:p>
            <a:pPr indent="-342900">
              <a:buFont typeface="Arial" panose="020B0604020202020204" pitchFamily="34" charset="0"/>
              <a:buChar char="•"/>
              <a:defRPr/>
            </a:pPr>
            <a:r>
              <a:rPr lang="en-US" sz="2500" dirty="0">
                <a:latin typeface="+mj-lt"/>
                <a:cs typeface="Arial" panose="020B0604020202020204" pitchFamily="34" charset="0"/>
              </a:rPr>
              <a:t>Must file FAFSA</a:t>
            </a:r>
          </a:p>
          <a:p>
            <a:pPr indent="-342900">
              <a:buFont typeface="Arial" panose="020B0604020202020204" pitchFamily="34" charset="0"/>
              <a:buChar char="•"/>
              <a:defRPr/>
            </a:pPr>
            <a:r>
              <a:rPr lang="en-US" sz="2500" dirty="0">
                <a:latin typeface="+mj-lt"/>
                <a:cs typeface="Arial" panose="020B0604020202020204" pitchFamily="34" charset="0"/>
              </a:rPr>
              <a:t>Student is the borrower </a:t>
            </a:r>
          </a:p>
          <a:p>
            <a:pPr indent="-342900">
              <a:buFont typeface="Arial" panose="020B0604020202020204" pitchFamily="34" charset="0"/>
              <a:buChar char="•"/>
              <a:defRPr/>
            </a:pPr>
            <a:r>
              <a:rPr lang="en-US" sz="2500" dirty="0">
                <a:latin typeface="+mj-lt"/>
                <a:cs typeface="Arial" panose="020B0604020202020204" pitchFamily="34" charset="0"/>
              </a:rPr>
              <a:t>May be a mixed of Subsidized and Unsubsidized</a:t>
            </a:r>
          </a:p>
          <a:p>
            <a:pPr indent="-342900">
              <a:buFont typeface="Arial" panose="020B0604020202020204" pitchFamily="34" charset="0"/>
              <a:buChar char="•"/>
              <a:defRPr/>
            </a:pPr>
            <a:r>
              <a:rPr lang="en-US" sz="2500" kern="0" dirty="0">
                <a:latin typeface="+mj-lt"/>
              </a:rPr>
              <a:t>$5,500 first year, $6,500 second year, $7,500 additional years </a:t>
            </a:r>
          </a:p>
          <a:p>
            <a:pPr indent="-342900">
              <a:buFont typeface="Arial" panose="020B0604020202020204" pitchFamily="34" charset="0"/>
              <a:buChar char="•"/>
              <a:defRPr/>
            </a:pPr>
            <a:r>
              <a:rPr lang="en-US" sz="2500" kern="0" dirty="0">
                <a:latin typeface="+mj-lt"/>
              </a:rPr>
              <a:t>2022-2023 interest rate 4.99%; with 1.057% origination fee</a:t>
            </a:r>
          </a:p>
          <a:p>
            <a:pPr indent="-342900">
              <a:buFont typeface="Arial" panose="020B0604020202020204" pitchFamily="34" charset="0"/>
              <a:buChar char="•"/>
              <a:defRPr/>
            </a:pPr>
            <a:r>
              <a:rPr lang="en-US" sz="2500" kern="0" dirty="0">
                <a:latin typeface="+mj-lt"/>
              </a:rPr>
              <a:t>Student must complete extra steps to acknowledge they want to accept student loans.</a:t>
            </a:r>
          </a:p>
          <a:p>
            <a:pPr lvl="2" indent="-342900">
              <a:buFont typeface="Arial" panose="020B0604020202020204" pitchFamily="34" charset="0"/>
              <a:buChar char="•"/>
              <a:defRPr/>
            </a:pPr>
            <a:r>
              <a:rPr lang="en-US" sz="2500" kern="0" dirty="0">
                <a:latin typeface="+mj-lt"/>
              </a:rPr>
              <a:t>Master Promissory Note - Electronically signed documents promising to repay the loan</a:t>
            </a:r>
          </a:p>
          <a:p>
            <a:pPr lvl="2" indent="-342900">
              <a:buFont typeface="Arial" panose="020B0604020202020204" pitchFamily="34" charset="0"/>
              <a:buChar char="•"/>
              <a:defRPr/>
            </a:pPr>
            <a:r>
              <a:rPr lang="en-US" sz="2500" kern="0" dirty="0">
                <a:latin typeface="+mj-lt"/>
              </a:rPr>
              <a:t>Entrance Counseling – Online tutorial reviewing how the loan works</a:t>
            </a:r>
          </a:p>
          <a:p>
            <a:pPr marL="280987" indent="-171450">
              <a:lnSpc>
                <a:spcPct val="90000"/>
              </a:lnSpc>
              <a:buFont typeface="Arial" panose="020B0604020202020204" pitchFamily="34" charset="0"/>
              <a:buChar char="•"/>
            </a:pPr>
            <a:endParaRPr lang="en-US" sz="2000" dirty="0">
              <a:solidFill>
                <a:srgbClr val="004A35"/>
              </a:solidFill>
              <a:latin typeface="+mj-lt"/>
              <a:cs typeface="Arial" panose="020B0604020202020204" pitchFamily="34" charset="0"/>
            </a:endParaRP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15461" y="846889"/>
            <a:ext cx="8004488" cy="584775"/>
          </a:xfrm>
          <a:prstGeom prst="rect">
            <a:avLst/>
          </a:prstGeom>
          <a:noFill/>
        </p:spPr>
        <p:txBody>
          <a:bodyPr wrap="square" rtlCol="0">
            <a:spAutoFit/>
          </a:bodyPr>
          <a:lstStyle/>
          <a:p>
            <a:pPr algn="ctr"/>
            <a:r>
              <a:rPr lang="en-US" sz="3200" b="1" dirty="0">
                <a:ln>
                  <a:solidFill>
                    <a:srgbClr val="004600"/>
                  </a:solidFill>
                </a:ln>
                <a:solidFill>
                  <a:schemeClr val="tx1">
                    <a:lumMod val="95000"/>
                    <a:lumOff val="5000"/>
                  </a:schemeClr>
                </a:solidFill>
                <a:latin typeface="Corbel" charset="0"/>
                <a:ea typeface="Corbel" charset="0"/>
                <a:cs typeface="Corbel" charset="0"/>
              </a:rPr>
              <a:t>Federal Student Loans</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loan approved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67" y="846889"/>
            <a:ext cx="1876016" cy="140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0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2901" y="1537545"/>
            <a:ext cx="8458198" cy="5410712"/>
          </a:xfrm>
          <a:prstGeom prst="rect">
            <a:avLst/>
          </a:prstGeom>
          <a:noFill/>
        </p:spPr>
        <p:txBody>
          <a:bodyPr wrap="square" rtlCol="0">
            <a:spAutoFit/>
          </a:bodyPr>
          <a:lstStyle/>
          <a:p>
            <a:pPr>
              <a:lnSpc>
                <a:spcPct val="90000"/>
              </a:lnSpc>
            </a:pPr>
            <a:r>
              <a:rPr lang="en-US" sz="2800" b="1" dirty="0">
                <a:solidFill>
                  <a:srgbClr val="004A35"/>
                </a:solidFill>
                <a:cs typeface="Arial" panose="020B0604020202020204" pitchFamily="34" charset="0"/>
              </a:rPr>
              <a:t>Federal Parent PLUS Loans </a:t>
            </a:r>
          </a:p>
          <a:p>
            <a:pPr marL="457200" indent="-457200">
              <a:lnSpc>
                <a:spcPct val="90000"/>
              </a:lnSpc>
              <a:buFont typeface="Arial" panose="020B0604020202020204" pitchFamily="34" charset="0"/>
              <a:buChar char="•"/>
            </a:pPr>
            <a:r>
              <a:rPr lang="en-US" sz="2800" dirty="0">
                <a:cs typeface="Arial" panose="020B0604020202020204" pitchFamily="34" charset="0"/>
              </a:rPr>
              <a:t>Parents apply </a:t>
            </a:r>
          </a:p>
          <a:p>
            <a:pPr marL="342900" indent="-342900">
              <a:lnSpc>
                <a:spcPct val="90000"/>
              </a:lnSpc>
              <a:buFont typeface="Arial" panose="020B0604020202020204" pitchFamily="34" charset="0"/>
              <a:buChar char="•"/>
            </a:pPr>
            <a:r>
              <a:rPr lang="en-US" sz="2800" dirty="0">
                <a:cs typeface="Arial" panose="020B0604020202020204" pitchFamily="34" charset="0"/>
              </a:rPr>
              <a:t>	Based on credit</a:t>
            </a:r>
          </a:p>
          <a:p>
            <a:pPr marL="342900" indent="-342900">
              <a:lnSpc>
                <a:spcPct val="90000"/>
              </a:lnSpc>
              <a:buFont typeface="Arial" panose="020B0604020202020204" pitchFamily="34" charset="0"/>
              <a:buChar char="•"/>
            </a:pPr>
            <a:r>
              <a:rPr lang="en-US" sz="2800" dirty="0">
                <a:cs typeface="Arial" panose="020B0604020202020204" pitchFamily="34" charset="0"/>
              </a:rPr>
              <a:t>	If parents are denied loan, the student can receive $4000 (1</a:t>
            </a:r>
            <a:r>
              <a:rPr lang="en-US" sz="2800" baseline="30000" dirty="0">
                <a:cs typeface="Arial" panose="020B0604020202020204" pitchFamily="34" charset="0"/>
              </a:rPr>
              <a:t>st</a:t>
            </a:r>
            <a:r>
              <a:rPr lang="en-US" sz="2800" dirty="0">
                <a:cs typeface="Arial" panose="020B0604020202020204" pitchFamily="34" charset="0"/>
              </a:rPr>
              <a:t> &amp; 2</a:t>
            </a:r>
            <a:r>
              <a:rPr lang="en-US" sz="2800" baseline="30000" dirty="0">
                <a:cs typeface="Arial" panose="020B0604020202020204" pitchFamily="34" charset="0"/>
              </a:rPr>
              <a:t>nd</a:t>
            </a:r>
            <a:r>
              <a:rPr lang="en-US" sz="2800" dirty="0">
                <a:cs typeface="Arial" panose="020B0604020202020204" pitchFamily="34" charset="0"/>
              </a:rPr>
              <a:t> year) or $5000 (3</a:t>
            </a:r>
            <a:r>
              <a:rPr lang="en-US" sz="2800" baseline="30000" dirty="0">
                <a:cs typeface="Arial" panose="020B0604020202020204" pitchFamily="34" charset="0"/>
              </a:rPr>
              <a:t>rd</a:t>
            </a:r>
            <a:r>
              <a:rPr lang="en-US" sz="2800" dirty="0">
                <a:cs typeface="Arial" panose="020B0604020202020204" pitchFamily="34" charset="0"/>
              </a:rPr>
              <a:t> +) in additional Federal Direct Unsubsidized Student Loan</a:t>
            </a:r>
          </a:p>
          <a:p>
            <a:pPr marL="342900" indent="-342900">
              <a:lnSpc>
                <a:spcPct val="90000"/>
              </a:lnSpc>
              <a:buFont typeface="Arial" panose="020B0604020202020204" pitchFamily="34" charset="0"/>
              <a:buChar char="•"/>
            </a:pPr>
            <a:r>
              <a:rPr lang="en-US" sz="2800" dirty="0">
                <a:cs typeface="Arial" panose="020B0604020202020204" pitchFamily="34" charset="0"/>
              </a:rPr>
              <a:t> 2022-2023 interest rate is 7.54%; with 4.228% origination fee</a:t>
            </a:r>
          </a:p>
          <a:p>
            <a:pPr marL="342900" indent="-342900">
              <a:lnSpc>
                <a:spcPct val="90000"/>
              </a:lnSpc>
              <a:buFont typeface="Arial" panose="020B0604020202020204" pitchFamily="34" charset="0"/>
              <a:buChar char="•"/>
            </a:pPr>
            <a:endParaRPr lang="en-US" sz="2800" b="1" dirty="0">
              <a:solidFill>
                <a:srgbClr val="004A35"/>
              </a:solidFill>
              <a:cs typeface="Arial" panose="020B0604020202020204" pitchFamily="34" charset="0"/>
            </a:endParaRPr>
          </a:p>
          <a:p>
            <a:pPr>
              <a:lnSpc>
                <a:spcPct val="90000"/>
              </a:lnSpc>
            </a:pPr>
            <a:r>
              <a:rPr lang="en-US" sz="2800" b="1" dirty="0">
                <a:solidFill>
                  <a:srgbClr val="004A35"/>
                </a:solidFill>
                <a:cs typeface="Arial" panose="020B0604020202020204" pitchFamily="34" charset="0"/>
              </a:rPr>
              <a:t>Alternative Private Loans </a:t>
            </a:r>
            <a:endParaRPr lang="en-US" sz="2800" dirty="0">
              <a:solidFill>
                <a:srgbClr val="004A35"/>
              </a:solidFill>
              <a:cs typeface="Arial" panose="020B0604020202020204" pitchFamily="34" charset="0"/>
            </a:endParaRPr>
          </a:p>
          <a:p>
            <a:pPr marL="342900" indent="-342900">
              <a:lnSpc>
                <a:spcPct val="90000"/>
              </a:lnSpc>
              <a:buFont typeface="Arial" panose="020B0604020202020204" pitchFamily="34" charset="0"/>
              <a:buChar char="•"/>
            </a:pPr>
            <a:r>
              <a:rPr lang="en-US" sz="2800" dirty="0">
                <a:cs typeface="Arial" panose="020B0604020202020204" pitchFamily="34" charset="0"/>
              </a:rPr>
              <a:t>Anyone can apply </a:t>
            </a:r>
          </a:p>
          <a:p>
            <a:pPr marL="342900" indent="-342900">
              <a:lnSpc>
                <a:spcPct val="90000"/>
              </a:lnSpc>
              <a:buFont typeface="Arial" panose="020B0604020202020204" pitchFamily="34" charset="0"/>
              <a:buChar char="•"/>
            </a:pPr>
            <a:r>
              <a:rPr lang="en-US" sz="2800" dirty="0">
                <a:cs typeface="Arial" panose="020B0604020202020204" pitchFamily="34" charset="0"/>
              </a:rPr>
              <a:t>Different lenders have different interest rates and repayment terms</a:t>
            </a:r>
          </a:p>
          <a:p>
            <a:pPr marL="280987" indent="-171450">
              <a:lnSpc>
                <a:spcPct val="90000"/>
              </a:lnSpc>
              <a:buFont typeface="Arial" panose="020B0604020202020204" pitchFamily="34" charset="0"/>
              <a:buChar char="•"/>
            </a:pPr>
            <a:endParaRPr lang="en-US" sz="2000" dirty="0">
              <a:solidFill>
                <a:srgbClr val="004A35"/>
              </a:solidFill>
              <a:latin typeface="+mj-lt"/>
              <a:cs typeface="Arial" panose="020B0604020202020204" pitchFamily="34" charset="0"/>
            </a:endParaRP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15461" y="846889"/>
            <a:ext cx="8004488" cy="584775"/>
          </a:xfrm>
          <a:prstGeom prst="rect">
            <a:avLst/>
          </a:prstGeom>
          <a:noFill/>
        </p:spPr>
        <p:txBody>
          <a:bodyPr wrap="square" rtlCol="0">
            <a:spAutoFit/>
          </a:bodyPr>
          <a:lstStyle/>
          <a:p>
            <a:pPr algn="ctr"/>
            <a:r>
              <a:rPr lang="en-US" sz="3200" b="1" dirty="0">
                <a:ln>
                  <a:solidFill>
                    <a:srgbClr val="004600"/>
                  </a:solidFill>
                </a:ln>
                <a:solidFill>
                  <a:schemeClr val="tx1">
                    <a:lumMod val="95000"/>
                    <a:lumOff val="5000"/>
                  </a:schemeClr>
                </a:solidFill>
                <a:latin typeface="Corbel" charset="0"/>
                <a:ea typeface="Corbel" charset="0"/>
                <a:cs typeface="Corbel" charset="0"/>
              </a:rPr>
              <a:t>Optional Loans</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948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452110" y="674370"/>
            <a:ext cx="2880360" cy="757294"/>
          </a:xfrm>
          <a:custGeom>
            <a:avLst/>
            <a:gdLst>
              <a:gd name="connsiteX0" fmla="*/ 2663190 w 2663190"/>
              <a:gd name="connsiteY0" fmla="*/ 697230 h 697230"/>
              <a:gd name="connsiteX1" fmla="*/ 1691640 w 2663190"/>
              <a:gd name="connsiteY1" fmla="*/ 0 h 697230"/>
              <a:gd name="connsiteX2" fmla="*/ 0 w 2663190"/>
              <a:gd name="connsiteY2" fmla="*/ 45720 h 697230"/>
              <a:gd name="connsiteX3" fmla="*/ 2663190 w 266319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2663190" h="697230">
                <a:moveTo>
                  <a:pt x="2663190" y="697230"/>
                </a:moveTo>
                <a:lnTo>
                  <a:pt x="1691640" y="0"/>
                </a:lnTo>
                <a:lnTo>
                  <a:pt x="0" y="45720"/>
                </a:lnTo>
                <a:lnTo>
                  <a:pt x="2663190" y="697230"/>
                </a:lnTo>
                <a:close/>
              </a:path>
            </a:pathLst>
          </a:custGeom>
          <a:solidFill>
            <a:srgbClr val="BEBF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98408" y="1670159"/>
            <a:ext cx="8594365" cy="4247317"/>
          </a:xfrm>
          <a:prstGeom prst="rect">
            <a:avLst/>
          </a:prstGeom>
          <a:noFill/>
        </p:spPr>
        <p:txBody>
          <a:bodyPr wrap="square" rtlCol="0">
            <a:spAutoFit/>
          </a:bodyPr>
          <a:lstStyle/>
          <a:p>
            <a:pPr>
              <a:spcAft>
                <a:spcPts val="1200"/>
              </a:spcAft>
            </a:pPr>
            <a:endParaRPr lang="en-US" sz="800" b="1" dirty="0">
              <a:solidFill>
                <a:srgbClr val="004A35"/>
              </a:solidFill>
              <a:latin typeface="Corbel" panose="020B0503020204020204" pitchFamily="34" charset="0"/>
            </a:endParaRPr>
          </a:p>
          <a:p>
            <a:r>
              <a:rPr lang="en-US" sz="2800" b="1" dirty="0">
                <a:solidFill>
                  <a:srgbClr val="004A35"/>
                </a:solidFill>
                <a:latin typeface="Corbel" panose="020B0503020204020204" pitchFamily="34" charset="0"/>
              </a:rPr>
              <a:t>Work Study </a:t>
            </a:r>
          </a:p>
          <a:p>
            <a:pPr indent="-457200">
              <a:buFont typeface="Arial" panose="020B0604020202020204" pitchFamily="34" charset="0"/>
              <a:buChar char="•"/>
            </a:pPr>
            <a:r>
              <a:rPr lang="en-US" sz="2400" dirty="0">
                <a:solidFill>
                  <a:srgbClr val="004A35"/>
                </a:solidFill>
                <a:latin typeface="Corbel" panose="020B0503020204020204" pitchFamily="34" charset="0"/>
              </a:rPr>
              <a:t>Need based</a:t>
            </a:r>
          </a:p>
          <a:p>
            <a:pPr indent="-457200">
              <a:buFont typeface="Arial" panose="020B0604020202020204" pitchFamily="34" charset="0"/>
              <a:buChar char="•"/>
            </a:pPr>
            <a:r>
              <a:rPr lang="en-US" sz="2400" dirty="0">
                <a:solidFill>
                  <a:srgbClr val="004A35"/>
                </a:solidFill>
                <a:latin typeface="Corbel" panose="020B0503020204020204" pitchFamily="34" charset="0"/>
              </a:rPr>
              <a:t>Jobs on Campus</a:t>
            </a:r>
          </a:p>
          <a:p>
            <a:pPr indent="-457200">
              <a:buFont typeface="Arial" panose="020B0604020202020204" pitchFamily="34" charset="0"/>
              <a:buChar char="•"/>
            </a:pPr>
            <a:r>
              <a:rPr lang="en-US" sz="2400" dirty="0">
                <a:solidFill>
                  <a:srgbClr val="004A35"/>
                </a:solidFill>
                <a:latin typeface="Corbel" panose="020B0503020204020204" pitchFamily="34" charset="0"/>
              </a:rPr>
              <a:t>Meet Eligibility Criteria</a:t>
            </a:r>
          </a:p>
          <a:p>
            <a:pPr indent="-457200">
              <a:buFont typeface="Arial" panose="020B0604020202020204" pitchFamily="34" charset="0"/>
              <a:buChar char="•"/>
            </a:pPr>
            <a:r>
              <a:rPr lang="en-US" sz="2400" dirty="0">
                <a:solidFill>
                  <a:srgbClr val="004A35"/>
                </a:solidFill>
                <a:latin typeface="Corbel" panose="020B0503020204020204" pitchFamily="34" charset="0"/>
              </a:rPr>
              <a:t>Funding comes from government instead of </a:t>
            </a:r>
          </a:p>
          <a:p>
            <a:r>
              <a:rPr lang="en-US" sz="2400" dirty="0">
                <a:solidFill>
                  <a:srgbClr val="004A35"/>
                </a:solidFill>
                <a:latin typeface="Corbel" panose="020B0503020204020204" pitchFamily="34" charset="0"/>
              </a:rPr>
              <a:t>department budget</a:t>
            </a:r>
          </a:p>
          <a:p>
            <a:endParaRPr lang="en-US" sz="2800" b="1" dirty="0">
              <a:solidFill>
                <a:srgbClr val="004A35"/>
              </a:solidFill>
              <a:latin typeface="Corbel" panose="020B0503020204020204" pitchFamily="34" charset="0"/>
            </a:endParaRPr>
          </a:p>
          <a:p>
            <a:r>
              <a:rPr lang="en-US" sz="2800" b="1" dirty="0">
                <a:solidFill>
                  <a:srgbClr val="004A35"/>
                </a:solidFill>
                <a:latin typeface="Corbel" panose="020B0503020204020204" pitchFamily="34" charset="0"/>
              </a:rPr>
              <a:t>Hourly Student Employment</a:t>
            </a:r>
          </a:p>
          <a:p>
            <a:pPr indent="-457200">
              <a:buFont typeface="Arial" panose="020B0604020202020204" pitchFamily="34" charset="0"/>
              <a:buChar char="•"/>
            </a:pPr>
            <a:r>
              <a:rPr lang="en-US" sz="2400" dirty="0">
                <a:solidFill>
                  <a:srgbClr val="004A35"/>
                </a:solidFill>
                <a:latin typeface="Corbel" panose="020B0503020204020204" pitchFamily="34" charset="0"/>
              </a:rPr>
              <a:t>Not based on need</a:t>
            </a:r>
          </a:p>
          <a:p>
            <a:pPr indent="-457200">
              <a:buFont typeface="Arial" panose="020B0604020202020204" pitchFamily="34" charset="0"/>
              <a:buChar char="•"/>
            </a:pPr>
            <a:r>
              <a:rPr lang="en-US" sz="2400" dirty="0">
                <a:solidFill>
                  <a:srgbClr val="004A35"/>
                </a:solidFill>
                <a:latin typeface="Corbel" panose="020B0503020204020204" pitchFamily="34" charset="0"/>
              </a:rPr>
              <a:t>On and Off-Campus Part-Time Jobs</a:t>
            </a:r>
          </a:p>
        </p:txBody>
      </p:sp>
      <p:sp>
        <p:nvSpPr>
          <p:cNvPr id="3" name="Manual Input 2"/>
          <p:cNvSpPr/>
          <p:nvPr/>
        </p:nvSpPr>
        <p:spPr>
          <a:xfrm rot="10800000">
            <a:off x="0" y="-989883"/>
            <a:ext cx="9144000" cy="1856095"/>
          </a:xfrm>
          <a:prstGeom prst="flowChartManualInput">
            <a:avLst/>
          </a:prstGeom>
          <a:solidFill>
            <a:srgbClr val="004A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56394" y="1085384"/>
            <a:ext cx="7861384" cy="584775"/>
          </a:xfrm>
          <a:prstGeom prst="rect">
            <a:avLst/>
          </a:prstGeom>
          <a:noFill/>
        </p:spPr>
        <p:txBody>
          <a:bodyPr wrap="square" rtlCol="0">
            <a:spAutoFit/>
          </a:bodyPr>
          <a:lstStyle/>
          <a:p>
            <a:pPr algn="ctr"/>
            <a:r>
              <a:rPr lang="en-US" sz="3200" b="1" dirty="0">
                <a:ln>
                  <a:solidFill>
                    <a:srgbClr val="004600"/>
                  </a:solidFill>
                </a:ln>
                <a:solidFill>
                  <a:schemeClr val="tx1">
                    <a:lumMod val="95000"/>
                    <a:lumOff val="5000"/>
                  </a:schemeClr>
                </a:solidFill>
                <a:latin typeface="Corbel" charset="0"/>
                <a:ea typeface="Corbel" charset="0"/>
                <a:cs typeface="Corbel" charset="0"/>
              </a:rPr>
              <a:t>Work Study and Student Employment</a:t>
            </a:r>
          </a:p>
        </p:txBody>
      </p:sp>
      <p:sp>
        <p:nvSpPr>
          <p:cNvPr id="5" name="Triangle 4"/>
          <p:cNvSpPr/>
          <p:nvPr/>
        </p:nvSpPr>
        <p:spPr>
          <a:xfrm rot="16200000">
            <a:off x="7646670" y="351319"/>
            <a:ext cx="1280160" cy="1714500"/>
          </a:xfrm>
          <a:prstGeom prst="triangle">
            <a:avLst>
              <a:gd name="adj" fmla="val 93750"/>
            </a:avLst>
          </a:prstGeom>
          <a:solidFill>
            <a:srgbClr val="9BB9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The More, The Messier: Real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511" y="4080481"/>
            <a:ext cx="1654959" cy="2291482"/>
          </a:xfrm>
          <a:prstGeom prst="rect">
            <a:avLst/>
          </a:prstGeom>
        </p:spPr>
      </p:pic>
    </p:spTree>
    <p:extLst>
      <p:ext uri="{BB962C8B-B14F-4D97-AF65-F5344CB8AC3E}">
        <p14:creationId xmlns:p14="http://schemas.microsoft.com/office/powerpoint/2010/main" val="2425251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128195FCD26D478462D6BF76B1FCFD" ma:contentTypeVersion="8" ma:contentTypeDescription="Create a new document." ma:contentTypeScope="" ma:versionID="f74eccdd617c0c0f8413bce47fbb4438">
  <xsd:schema xmlns:xsd="http://www.w3.org/2001/XMLSchema" xmlns:xs="http://www.w3.org/2001/XMLSchema" xmlns:p="http://schemas.microsoft.com/office/2006/metadata/properties" xmlns:ns2="b2f4874d-7e21-451a-acc7-0059d74081d5" xmlns:ns3="bf5ec6a0-c492-4aab-8e5b-25643fa726a4" targetNamespace="http://schemas.microsoft.com/office/2006/metadata/properties" ma:root="true" ma:fieldsID="771839d478cee16ee764fad5669e5f60" ns2:_="" ns3:_="">
    <xsd:import namespace="b2f4874d-7e21-451a-acc7-0059d74081d5"/>
    <xsd:import namespace="bf5ec6a0-c492-4aab-8e5b-25643fa726a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4874d-7e21-451a-acc7-0059d7408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ec6a0-c492-4aab-8e5b-25643fa726a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f23b4c0-4132-49e8-b2bc-3d00aec662a0}" ma:internalName="TaxCatchAll" ma:showField="CatchAllData" ma:web="bf5ec6a0-c492-4aab-8e5b-25643fa726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5ec6a0-c492-4aab-8e5b-25643fa726a4" xsi:nil="true"/>
    <lcf76f155ced4ddcb4097134ff3c332f xmlns="b2f4874d-7e21-451a-acc7-0059d74081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3D974E-4F1D-45A0-A066-628AFCFB2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4874d-7e21-451a-acc7-0059d74081d5"/>
    <ds:schemaRef ds:uri="bf5ec6a0-c492-4aab-8e5b-25643fa726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8B6228-8B9A-4C9A-A781-265262E10B3C}">
  <ds:schemaRefs>
    <ds:schemaRef ds:uri="http://schemas.microsoft.com/sharepoint/v3/contenttype/forms"/>
  </ds:schemaRefs>
</ds:datastoreItem>
</file>

<file path=customXml/itemProps3.xml><?xml version="1.0" encoding="utf-8"?>
<ds:datastoreItem xmlns:ds="http://schemas.openxmlformats.org/officeDocument/2006/customXml" ds:itemID="{F35EC1BB-CFA2-4F27-9DC7-5ED80C07D283}">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bf5ec6a0-c492-4aab-8e5b-25643fa726a4"/>
    <ds:schemaRef ds:uri="b2f4874d-7e21-451a-acc7-0059d74081d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2285</TotalTime>
  <Words>1988</Words>
  <Application>Microsoft Office PowerPoint</Application>
  <PresentationFormat>On-screen Show (4:3)</PresentationFormat>
  <Paragraphs>249</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VanCleave</dc:creator>
  <cp:lastModifiedBy>Krista McManus</cp:lastModifiedBy>
  <cp:revision>140</cp:revision>
  <cp:lastPrinted>2019-10-14T15:12:56Z</cp:lastPrinted>
  <dcterms:created xsi:type="dcterms:W3CDTF">2017-07-13T19:01:04Z</dcterms:created>
  <dcterms:modified xsi:type="dcterms:W3CDTF">2023-04-06T15:50:46Z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0x010100A9128195FCD26D478462D6BF76B1FCFD</vt:lpwstr>
  </property>
  <property fmtid="{D5CDD505-2E9C-101B-9397-08002B2CF9AE}" pid="3" name="Order">
    <vt:r8>100</vt:r8>
  </property>
  <property fmtid="{D5CDD505-2E9C-101B-9397-08002B2CF9AE}" pid="4" name="MediaServiceImageTags">
    <vt:lpwstr/>
  </property>
</Properties>
</file>